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0" roundtripDataSignature="AMtx7mjFyVUGRZWio+dc9dxzYsimUxNJb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74"/>
  </p:normalViewPr>
  <p:slideViewPr>
    <p:cSldViewPr snapToGrid="0" snapToObjects="1">
      <p:cViewPr varScale="1">
        <p:scale>
          <a:sx n="121" d="100"/>
          <a:sy n="121" d="100"/>
        </p:scale>
        <p:origin x="200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30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6dad9273e7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3" name="Google Shape;153;g6dad9273e7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Stakeholders need to be bought in from the beginning or it won’t be effective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9" name="Google Shape;159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4" name="Google Shape;184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6" name="Google Shape;196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16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9" name="Google Shape;209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2" name="Google Shape;252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6dad9273e7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g6dad9273e7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6dad9273e7_0_10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g6dad9273e7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2" name="Google Shape;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9" name="Google Shape;11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7" name="Google Shape;127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7" name="Google Shape;147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Stakeholders need to be bought in from the beginning or it won’t be effective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g6dad9273e7_0_4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700" cy="27369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1pPr>
            <a:lvl2pPr lvl="1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2pPr>
            <a:lvl3pPr lvl="2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3pPr>
            <a:lvl4pPr lvl="3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4pPr>
            <a:lvl5pPr lvl="4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5pPr>
            <a:lvl6pPr lvl="5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6pPr>
            <a:lvl7pPr lvl="6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7pPr>
            <a:lvl8pPr lvl="7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8pPr>
            <a:lvl9pPr lvl="8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9pPr>
          </a:lstStyle>
          <a:p>
            <a:endParaRPr/>
          </a:p>
        </p:txBody>
      </p:sp>
      <p:sp>
        <p:nvSpPr>
          <p:cNvPr id="15" name="Google Shape;15;g6dad9273e7_0_4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700" cy="105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endParaRPr/>
          </a:p>
        </p:txBody>
      </p:sp>
      <p:sp>
        <p:nvSpPr>
          <p:cNvPr id="16" name="Google Shape;16;g6dad9273e7_0_4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6dad9273e7_0_42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700" cy="26181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53" name="Google Shape;53;g6dad9273e7_0_42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700" cy="1734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 algn="ctr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 algn="ctr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algn="ctr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algn="ctr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algn="ctr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algn="ctr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algn="ctr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algn="ctr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algn="ctr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g6dad9273e7_0_42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6dad9273e7_0_46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6dad9273e7_0_48"/>
          <p:cNvSpPr/>
          <p:nvPr/>
        </p:nvSpPr>
        <p:spPr>
          <a:xfrm>
            <a:off x="0" y="6434139"/>
            <a:ext cx="12192000" cy="423900"/>
          </a:xfrm>
          <a:prstGeom prst="rect">
            <a:avLst/>
          </a:prstGeom>
          <a:solidFill>
            <a:schemeClr val="dk2"/>
          </a:solidFill>
          <a:ln>
            <a:noFill/>
          </a:ln>
          <a:effectLst>
            <a:outerShdw blurRad="40000" dist="23000" dir="5400000" rotWithShape="0">
              <a:srgbClr val="000000">
                <a:alpha val="349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1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Rayid Ghani							University of Chicago                                                                      @rayidghani				</a:t>
            </a:r>
            <a:endParaRPr/>
          </a:p>
        </p:txBody>
      </p:sp>
      <p:sp>
        <p:nvSpPr>
          <p:cNvPr id="59" name="Google Shape;59;g6dad9273e7_0_48"/>
          <p:cNvSpPr/>
          <p:nvPr/>
        </p:nvSpPr>
        <p:spPr>
          <a:xfrm>
            <a:off x="0" y="2"/>
            <a:ext cx="12192000" cy="1206600"/>
          </a:xfrm>
          <a:prstGeom prst="rect">
            <a:avLst/>
          </a:prstGeom>
          <a:solidFill>
            <a:schemeClr val="dk2"/>
          </a:solidFill>
          <a:ln>
            <a:noFill/>
          </a:ln>
          <a:effectLst>
            <a:outerShdw blurRad="40000" dist="23000" dir="5400000" rotWithShape="0">
              <a:srgbClr val="000000">
                <a:alpha val="349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1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60;g6dad9273e7_0_48"/>
          <p:cNvSpPr txBox="1">
            <a:spLocks noGrp="1"/>
          </p:cNvSpPr>
          <p:nvPr>
            <p:ph type="body" idx="1"/>
          </p:nvPr>
        </p:nvSpPr>
        <p:spPr>
          <a:xfrm>
            <a:off x="297706" y="1353807"/>
            <a:ext cx="11666400" cy="49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marL="3200400" lvl="6" indent="-342900" algn="l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marL="3657600" lvl="7" indent="-342900" algn="l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marL="4114800" lvl="8" indent="-342900" algn="l" rtl="0">
              <a:spcBef>
                <a:spcPts val="2100"/>
              </a:spcBef>
              <a:spcAft>
                <a:spcPts val="21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61" name="Google Shape;61;g6dad9273e7_0_48"/>
          <p:cNvSpPr txBox="1">
            <a:spLocks noGrp="1"/>
          </p:cNvSpPr>
          <p:nvPr>
            <p:ph type="title"/>
          </p:nvPr>
        </p:nvSpPr>
        <p:spPr>
          <a:xfrm>
            <a:off x="0" y="23412"/>
            <a:ext cx="12192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solidFill>
                  <a:srgbClr val="F2F2F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6dad9273e7_0_53"/>
          <p:cNvSpPr txBox="1">
            <a:spLocks noGrp="1"/>
          </p:cNvSpPr>
          <p:nvPr>
            <p:ph type="body" idx="1"/>
          </p:nvPr>
        </p:nvSpPr>
        <p:spPr>
          <a:xfrm>
            <a:off x="297706" y="1353807"/>
            <a:ext cx="11666400" cy="49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marL="3200400" lvl="6" indent="-342900" algn="l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marL="3657600" lvl="7" indent="-342900" algn="l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marL="4114800" lvl="8" indent="-342900" algn="l" rtl="0">
              <a:spcBef>
                <a:spcPts val="2100"/>
              </a:spcBef>
              <a:spcAft>
                <a:spcPts val="21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64" name="Google Shape;64;g6dad9273e7_0_53"/>
          <p:cNvSpPr txBox="1"/>
          <p:nvPr/>
        </p:nvSpPr>
        <p:spPr>
          <a:xfrm>
            <a:off x="0" y="1"/>
            <a:ext cx="12192000" cy="1069800"/>
          </a:xfrm>
          <a:prstGeom prst="rect">
            <a:avLst/>
          </a:prstGeom>
          <a:solidFill>
            <a:srgbClr val="800000"/>
          </a:solidFill>
          <a:ln>
            <a:noFill/>
          </a:ln>
        </p:spPr>
        <p:txBody>
          <a:bodyPr spcFirstLastPara="1" wrap="square" lIns="121900" tIns="60950" rIns="121900" bIns="609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3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g6dad9273e7_0_8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700" cy="1122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9" name="Google Shape;19;g6dad9273e7_0_8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g6dad9273e7_0_1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g6dad9273e7_0_1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Char char="●"/>
              <a:defRPr>
                <a:solidFill>
                  <a:srgbClr val="434343"/>
                </a:solidFill>
              </a:defRPr>
            </a:lvl1pPr>
            <a:lvl2pPr marL="914400" lvl="1" indent="-349250"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9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49250"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9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49250"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9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49250"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9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49250"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9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49250"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9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49250"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9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49250">
              <a:spcBef>
                <a:spcPts val="2100"/>
              </a:spcBef>
              <a:spcAft>
                <a:spcPts val="2100"/>
              </a:spcAft>
              <a:buClr>
                <a:srgbClr val="434343"/>
              </a:buClr>
              <a:buSzPts val="19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3" name="Google Shape;23;g6dad9273e7_0_1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" name="Google Shape;24;g6dad9273e7_0_11"/>
          <p:cNvSpPr/>
          <p:nvPr/>
        </p:nvSpPr>
        <p:spPr>
          <a:xfrm>
            <a:off x="-14200" y="-36767"/>
            <a:ext cx="12220500" cy="1447500"/>
          </a:xfrm>
          <a:prstGeom prst="rect">
            <a:avLst/>
          </a:prstGeom>
          <a:solidFill>
            <a:srgbClr val="A61C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g6dad9273e7_0_1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g6dad9273e7_0_16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1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302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8" name="Google Shape;28;g6dad9273e7_0_16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1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302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9" name="Google Shape;29;g6dad9273e7_0_16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g6dad9273e7_0_2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g6dad9273e7_0_2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3" name="Google Shape;33;g6dad9273e7_0_21"/>
          <p:cNvSpPr/>
          <p:nvPr/>
        </p:nvSpPr>
        <p:spPr>
          <a:xfrm>
            <a:off x="-28367" y="-36767"/>
            <a:ext cx="12220500" cy="1447500"/>
          </a:xfrm>
          <a:prstGeom prst="rect">
            <a:avLst/>
          </a:prstGeom>
          <a:solidFill>
            <a:srgbClr val="A61C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g6dad9273e7_0_25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7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36" name="Google Shape;36;g6dad9273e7_0_25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7" name="Google Shape;37;g6dad9273e7_0_25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8" name="Google Shape;38;g6dad9273e7_0_25"/>
          <p:cNvSpPr/>
          <p:nvPr/>
        </p:nvSpPr>
        <p:spPr>
          <a:xfrm>
            <a:off x="-28367" y="-36767"/>
            <a:ext cx="12220500" cy="1447500"/>
          </a:xfrm>
          <a:prstGeom prst="rect">
            <a:avLst/>
          </a:prstGeom>
          <a:solidFill>
            <a:srgbClr val="A61C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g6dad9273e7_0_30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300" cy="5454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>
            <a:endParaRPr/>
          </a:p>
        </p:txBody>
      </p:sp>
      <p:sp>
        <p:nvSpPr>
          <p:cNvPr id="41" name="Google Shape;41;g6dad9273e7_0_30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6dad9273e7_0_33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g6dad9273e7_0_33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700" cy="1976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>
            <a:endParaRPr/>
          </a:p>
        </p:txBody>
      </p:sp>
      <p:sp>
        <p:nvSpPr>
          <p:cNvPr id="45" name="Google Shape;45;g6dad9273e7_0_33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700" cy="1646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6" name="Google Shape;46;g6dad9273e7_0_33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5900" cy="49269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marL="457200" lvl="0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g6dad9273e7_0_33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g6dad9273e7_0_39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300" cy="806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</a:lstStyle>
          <a:p>
            <a:endParaRPr/>
          </a:p>
        </p:txBody>
      </p:sp>
      <p:sp>
        <p:nvSpPr>
          <p:cNvPr id="50" name="Google Shape;50;g6dad9273e7_0_39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g6dad9273e7_0_0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g6dad9273e7_0_0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1pPr>
            <a:lvl2pPr marL="914400" lvl="1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2pPr>
            <a:lvl3pPr marL="1371600" lvl="2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3pPr>
            <a:lvl4pPr marL="1828800" lvl="3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●"/>
              <a:defRPr sz="1900">
                <a:solidFill>
                  <a:schemeClr val="dk2"/>
                </a:solidFill>
              </a:defRPr>
            </a:lvl4pPr>
            <a:lvl5pPr marL="2286000" lvl="4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5pPr>
            <a:lvl6pPr marL="2743200" lvl="5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6pPr>
            <a:lvl7pPr marL="3200400" lvl="6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●"/>
              <a:defRPr sz="1900">
                <a:solidFill>
                  <a:schemeClr val="dk2"/>
                </a:solidFill>
              </a:defRPr>
            </a:lvl7pPr>
            <a:lvl8pPr marL="3657600" lvl="7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8pPr>
            <a:lvl9pPr marL="4114800" lvl="8" indent="-34925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g6dad9273e7_0_0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r">
              <a:buNone/>
              <a:defRPr sz="1300">
                <a:solidFill>
                  <a:schemeClr val="dk2"/>
                </a:solidFill>
              </a:defRPr>
            </a:lvl1pPr>
            <a:lvl2pPr lvl="1" algn="r">
              <a:buNone/>
              <a:defRPr sz="1300">
                <a:solidFill>
                  <a:schemeClr val="dk2"/>
                </a:solidFill>
              </a:defRPr>
            </a:lvl2pPr>
            <a:lvl3pPr lvl="2" algn="r">
              <a:buNone/>
              <a:defRPr sz="1300">
                <a:solidFill>
                  <a:schemeClr val="dk2"/>
                </a:solidFill>
              </a:defRPr>
            </a:lvl3pPr>
            <a:lvl4pPr lvl="3" algn="r">
              <a:buNone/>
              <a:defRPr sz="1300">
                <a:solidFill>
                  <a:schemeClr val="dk2"/>
                </a:solidFill>
              </a:defRPr>
            </a:lvl4pPr>
            <a:lvl5pPr lvl="4" algn="r">
              <a:buNone/>
              <a:defRPr sz="1300">
                <a:solidFill>
                  <a:schemeClr val="dk2"/>
                </a:solidFill>
              </a:defRPr>
            </a:lvl5pPr>
            <a:lvl6pPr lvl="5" algn="r">
              <a:buNone/>
              <a:defRPr sz="1300">
                <a:solidFill>
                  <a:schemeClr val="dk2"/>
                </a:solidFill>
              </a:defRPr>
            </a:lvl6pPr>
            <a:lvl7pPr lvl="6" algn="r">
              <a:buNone/>
              <a:defRPr sz="1300">
                <a:solidFill>
                  <a:schemeClr val="dk2"/>
                </a:solidFill>
              </a:defRPr>
            </a:lvl7pPr>
            <a:lvl8pPr lvl="7" algn="r">
              <a:buNone/>
              <a:defRPr sz="1300">
                <a:solidFill>
                  <a:schemeClr val="dk2"/>
                </a:solidFill>
              </a:defRPr>
            </a:lvl8pPr>
            <a:lvl9pPr lvl="8" algn="r">
              <a:buNone/>
              <a:defRPr sz="13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dataprojectscoping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bit.ly/dsapp_scoping_worksheet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piazza.com/cmu/spring2020/10718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jp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"/>
          <p:cNvSpPr txBox="1"/>
          <p:nvPr/>
        </p:nvSpPr>
        <p:spPr>
          <a:xfrm>
            <a:off x="0" y="1014225"/>
            <a:ext cx="12192000" cy="235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400">
                <a:solidFill>
                  <a:schemeClr val="dk1"/>
                </a:solidFill>
              </a:rPr>
              <a:t>Machine Learning / Data Science Project Scoping</a:t>
            </a:r>
            <a:endParaRPr sz="3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rgbClr val="000000"/>
              </a:solidFill>
            </a:endParaRPr>
          </a:p>
        </p:txBody>
      </p:sp>
      <p:sp>
        <p:nvSpPr>
          <p:cNvPr id="70" name="Google Shape;70;p1"/>
          <p:cNvSpPr txBox="1"/>
          <p:nvPr/>
        </p:nvSpPr>
        <p:spPr>
          <a:xfrm>
            <a:off x="0" y="3429513"/>
            <a:ext cx="121920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595959"/>
                </a:solidFill>
              </a:rPr>
              <a:t>Rayid Ghani and Kit Rodolfa</a:t>
            </a:r>
            <a:endParaRPr sz="2800">
              <a:solidFill>
                <a:srgbClr val="595959"/>
              </a:solidFill>
            </a:endParaRPr>
          </a:p>
        </p:txBody>
      </p:sp>
      <p:pic>
        <p:nvPicPr>
          <p:cNvPr id="71" name="Google Shape;71;p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99638" y="4968362"/>
            <a:ext cx="5192713" cy="18134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6dad9273e7_0_115"/>
          <p:cNvSpPr txBox="1">
            <a:spLocks noGrp="1"/>
          </p:cNvSpPr>
          <p:nvPr>
            <p:ph type="body" idx="1"/>
          </p:nvPr>
        </p:nvSpPr>
        <p:spPr>
          <a:xfrm>
            <a:off x="415600" y="1536624"/>
            <a:ext cx="11360700" cy="507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188" lvl="0" indent="-228593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>
                <a:solidFill>
                  <a:srgbClr val="000000"/>
                </a:solidFill>
              </a:rPr>
              <a:t> Focus on concrete actions </a:t>
            </a:r>
            <a:br>
              <a:rPr lang="en-US" sz="3200">
                <a:solidFill>
                  <a:srgbClr val="000000"/>
                </a:solidFill>
              </a:rPr>
            </a:br>
            <a:endParaRPr sz="1600">
              <a:solidFill>
                <a:srgbClr val="000000"/>
              </a:solidFill>
            </a:endParaRPr>
          </a:p>
          <a:p>
            <a:pPr marL="457188" lvl="0" indent="-228593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>
                <a:solidFill>
                  <a:srgbClr val="000000"/>
                </a:solidFill>
              </a:rPr>
              <a:t> Existing vs new actions</a:t>
            </a:r>
            <a:endParaRPr>
              <a:solidFill>
                <a:srgbClr val="000000"/>
              </a:solidFill>
            </a:endParaRPr>
          </a:p>
          <a:p>
            <a:pPr marL="228593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sz="1600">
              <a:solidFill>
                <a:srgbClr val="000000"/>
              </a:solidFill>
            </a:endParaRPr>
          </a:p>
          <a:p>
            <a:pPr marL="457188" lvl="0" indent="-228593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>
                <a:solidFill>
                  <a:srgbClr val="000000"/>
                </a:solidFill>
              </a:rPr>
              <a:t> Consider the granularity of the actions</a:t>
            </a:r>
            <a:endParaRPr sz="3200">
              <a:solidFill>
                <a:srgbClr val="000000"/>
              </a:solidFill>
            </a:endParaRPr>
          </a:p>
          <a:p>
            <a:pPr marL="1219200" lvl="1" indent="-482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Char char="○"/>
            </a:pPr>
            <a:r>
              <a:rPr lang="en-US" sz="2800">
                <a:solidFill>
                  <a:srgbClr val="000000"/>
                </a:solidFill>
              </a:rPr>
              <a:t>e.g. students who need help generally vs specific program</a:t>
            </a:r>
            <a:br>
              <a:rPr lang="en-US" sz="2800">
                <a:solidFill>
                  <a:srgbClr val="000000"/>
                </a:solidFill>
              </a:rPr>
            </a:br>
            <a:endParaRPr sz="2800">
              <a:solidFill>
                <a:srgbClr val="000000"/>
              </a:solidFill>
            </a:endParaRPr>
          </a:p>
          <a:p>
            <a:pPr marL="609600" lvl="0" indent="-5080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>
                <a:solidFill>
                  <a:srgbClr val="000000"/>
                </a:solidFill>
              </a:rPr>
              <a:t>How frequently are interventions taken/planned?</a:t>
            </a:r>
            <a:br>
              <a:rPr lang="en-US" sz="3200">
                <a:solidFill>
                  <a:srgbClr val="000000"/>
                </a:solidFill>
              </a:rPr>
            </a:br>
            <a:endParaRPr sz="3200">
              <a:solidFill>
                <a:srgbClr val="000000"/>
              </a:solidFill>
            </a:endParaRPr>
          </a:p>
          <a:p>
            <a:pPr marL="609600" lvl="0" indent="-5080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>
                <a:solidFill>
                  <a:srgbClr val="000000"/>
                </a:solidFill>
              </a:rPr>
              <a:t>How far out does planning occur?</a:t>
            </a:r>
            <a:endParaRPr sz="2133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g6dad9273e7_0_115"/>
          <p:cNvSpPr txBox="1">
            <a:spLocks noGrp="1"/>
          </p:cNvSpPr>
          <p:nvPr>
            <p:ph type="title"/>
          </p:nvPr>
        </p:nvSpPr>
        <p:spPr>
          <a:xfrm>
            <a:off x="0" y="0"/>
            <a:ext cx="121920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600">
                <a:solidFill>
                  <a:schemeClr val="lt1"/>
                </a:solidFill>
              </a:rPr>
              <a:t>Step 2: Identify Actions to achieve the goal</a:t>
            </a:r>
            <a:endParaRPr sz="46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1"/>
          <p:cNvSpPr txBox="1">
            <a:spLocks noGrp="1"/>
          </p:cNvSpPr>
          <p:nvPr>
            <p:ph type="title"/>
          </p:nvPr>
        </p:nvSpPr>
        <p:spPr>
          <a:xfrm>
            <a:off x="415600" y="6"/>
            <a:ext cx="113607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Step 3: Data Sources</a:t>
            </a:r>
            <a:endParaRPr sz="4800"/>
          </a:p>
        </p:txBody>
      </p:sp>
      <p:sp>
        <p:nvSpPr>
          <p:cNvPr id="162" name="Google Shape;162;p1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189" lvl="0" indent="-257168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What relevant data sources do you have?</a:t>
            </a:r>
            <a:endParaRPr sz="3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189" lvl="0" indent="-53968" algn="l" rtl="0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sz="3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188" lvl="0" indent="-257167" algn="l" rtl="0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What data do you need?</a:t>
            </a:r>
            <a:endParaRPr sz="3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219200" lvl="1" indent="-469900" algn="l" rtl="0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Calibri"/>
              <a:buChar char="○"/>
            </a:pPr>
            <a:r>
              <a:rPr lang="en-US" sz="2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Important to match the granularity, frequency, </a:t>
            </a:r>
            <a:br>
              <a:rPr lang="en-US" sz="2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and time horizon of the actions to the data</a:t>
            </a:r>
            <a:endParaRPr sz="26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189" lvl="0" indent="-53968" algn="l" rtl="0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sz="3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189" lvl="0" indent="-257168" algn="l" rtl="0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What external data can you augment this with?</a:t>
            </a:r>
            <a:endParaRPr>
              <a:solidFill>
                <a:srgbClr val="000000"/>
              </a:solidFill>
            </a:endParaRPr>
          </a:p>
          <a:p>
            <a:pPr marL="257168" lvl="0" indent="-257168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67"/>
              <a:buNone/>
            </a:pPr>
            <a:endParaRPr sz="2667">
              <a:solidFill>
                <a:srgbClr val="000000"/>
              </a:solidFill>
            </a:endParaRPr>
          </a:p>
        </p:txBody>
      </p:sp>
      <p:sp>
        <p:nvSpPr>
          <p:cNvPr id="163" name="Google Shape;163;p11"/>
          <p:cNvSpPr txBox="1"/>
          <p:nvPr/>
        </p:nvSpPr>
        <p:spPr>
          <a:xfrm>
            <a:off x="1981200" y="562451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11"/>
          <p:cNvSpPr txBox="1"/>
          <p:nvPr/>
        </p:nvSpPr>
        <p:spPr>
          <a:xfrm>
            <a:off x="4648200" y="562451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11"/>
          <p:cNvSpPr txBox="1"/>
          <p:nvPr/>
        </p:nvSpPr>
        <p:spPr>
          <a:xfrm>
            <a:off x="1739600" y="5624526"/>
            <a:ext cx="1592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dsapp.uchicago.edu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2"/>
          <p:cNvSpPr txBox="1">
            <a:spLocks noGrp="1"/>
          </p:cNvSpPr>
          <p:nvPr>
            <p:ph type="body" idx="1"/>
          </p:nvPr>
        </p:nvSpPr>
        <p:spPr>
          <a:xfrm>
            <a:off x="4510725" y="1689025"/>
            <a:ext cx="7341900" cy="43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57168" lvl="0" indent="-295268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Char char="●"/>
            </a:pPr>
            <a:r>
              <a:rPr lang="en-US" sz="3000">
                <a:solidFill>
                  <a:srgbClr val="000000"/>
                </a:solidFill>
              </a:rPr>
              <a:t>Nobody knows what data the entire organization has</a:t>
            </a:r>
            <a:endParaRPr sz="3000">
              <a:solidFill>
                <a:srgbClr val="000000"/>
              </a:solidFill>
            </a:endParaRPr>
          </a:p>
          <a:p>
            <a:pPr marL="257168" lvl="0" indent="-104768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1800">
              <a:solidFill>
                <a:srgbClr val="000000"/>
              </a:solidFill>
            </a:endParaRPr>
          </a:p>
          <a:p>
            <a:pPr marL="257168" lvl="0" indent="-295268" algn="l" rtl="0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3000"/>
              <a:buChar char="●"/>
            </a:pPr>
            <a:r>
              <a:rPr lang="en-US" sz="3000">
                <a:solidFill>
                  <a:srgbClr val="000000"/>
                </a:solidFill>
              </a:rPr>
              <a:t>Don’t get intimidated by legal acronyms thrown at you</a:t>
            </a:r>
            <a:endParaRPr sz="3000">
              <a:solidFill>
                <a:srgbClr val="000000"/>
              </a:solidFill>
            </a:endParaRPr>
          </a:p>
          <a:p>
            <a:pPr marL="257168" lvl="0" indent="-104768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1800">
              <a:solidFill>
                <a:srgbClr val="000000"/>
              </a:solidFill>
            </a:endParaRPr>
          </a:p>
          <a:p>
            <a:pPr marL="257167" lvl="0" indent="-295267" algn="l" rtl="0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3000"/>
              <a:buChar char="●"/>
            </a:pPr>
            <a:r>
              <a:rPr lang="en-US" sz="3000">
                <a:solidFill>
                  <a:srgbClr val="000000"/>
                </a:solidFill>
              </a:rPr>
              <a:t>Data is never perfect –  is it useful enough to improve over status quo?</a:t>
            </a:r>
            <a:endParaRPr sz="3000">
              <a:solidFill>
                <a:srgbClr val="000000"/>
              </a:solidFill>
            </a:endParaRPr>
          </a:p>
        </p:txBody>
      </p:sp>
      <p:grpSp>
        <p:nvGrpSpPr>
          <p:cNvPr id="171" name="Google Shape;171;p12"/>
          <p:cNvGrpSpPr/>
          <p:nvPr/>
        </p:nvGrpSpPr>
        <p:grpSpPr>
          <a:xfrm>
            <a:off x="297983" y="1703885"/>
            <a:ext cx="3610182" cy="1153810"/>
            <a:chOff x="16667" y="865392"/>
            <a:chExt cx="2707704" cy="865379"/>
          </a:xfrm>
        </p:grpSpPr>
        <p:sp>
          <p:nvSpPr>
            <p:cNvPr id="172" name="Google Shape;172;p12"/>
            <p:cNvSpPr/>
            <p:nvPr/>
          </p:nvSpPr>
          <p:spPr>
            <a:xfrm>
              <a:off x="16667" y="865392"/>
              <a:ext cx="2707704" cy="865379"/>
            </a:xfrm>
            <a:prstGeom prst="rect">
              <a:avLst/>
            </a:prstGeom>
            <a:solidFill>
              <a:srgbClr val="BF504D"/>
            </a:solidFill>
            <a:ln w="25400" cap="flat" cmpd="sng">
              <a:solidFill>
                <a:srgbClr val="BF504D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12"/>
            <p:cNvSpPr txBox="1"/>
            <p:nvPr/>
          </p:nvSpPr>
          <p:spPr>
            <a:xfrm>
              <a:off x="16667" y="865392"/>
              <a:ext cx="2707704" cy="66436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27575" tIns="130025" rIns="227575" bIns="1300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Types of Data</a:t>
              </a:r>
              <a:endParaRPr sz="3600"/>
            </a:p>
          </p:txBody>
        </p:sp>
      </p:grpSp>
      <p:sp>
        <p:nvSpPr>
          <p:cNvPr id="174" name="Google Shape;174;p12"/>
          <p:cNvSpPr txBox="1"/>
          <p:nvPr/>
        </p:nvSpPr>
        <p:spPr>
          <a:xfrm>
            <a:off x="297984" y="2858859"/>
            <a:ext cx="3610200" cy="3142800"/>
          </a:xfrm>
          <a:prstGeom prst="rect">
            <a:avLst/>
          </a:prstGeom>
          <a:gradFill>
            <a:gsLst>
              <a:gs pos="0">
                <a:srgbClr val="FFA09D"/>
              </a:gs>
              <a:gs pos="35000">
                <a:srgbClr val="FFBCBC"/>
              </a:gs>
              <a:gs pos="100000">
                <a:srgbClr val="FFE2E2"/>
              </a:gs>
            </a:gsLst>
            <a:lin ang="16200000" scaled="0"/>
          </a:gradFill>
          <a:ln w="9525" cap="flat" cmpd="sng">
            <a:solidFill>
              <a:srgbClr val="BD4B48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135125" tIns="135125" rIns="180150" bIns="202675" anchor="t" anchorCtr="0">
            <a:noAutofit/>
          </a:bodyPr>
          <a:lstStyle/>
          <a:p>
            <a:pPr marL="228594" marR="0" lvl="1" indent="-24554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libri"/>
              <a:buChar char="•"/>
            </a:pPr>
            <a:r>
              <a:rPr lang="en-US"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Program Level</a:t>
            </a:r>
            <a:endParaRPr sz="2800"/>
          </a:p>
          <a:p>
            <a:pPr marL="228594" marR="0" lvl="1" indent="-245548" algn="l" rtl="0">
              <a:lnSpc>
                <a:spcPct val="90000"/>
              </a:lnSpc>
              <a:spcBef>
                <a:spcPts val="38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libri"/>
              <a:buChar char="•"/>
            </a:pPr>
            <a:r>
              <a:rPr lang="en-US"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Transactional</a:t>
            </a:r>
            <a:endParaRPr sz="2800"/>
          </a:p>
          <a:p>
            <a:pPr marL="228594" marR="0" lvl="1" indent="-245548" algn="l" rtl="0">
              <a:lnSpc>
                <a:spcPct val="90000"/>
              </a:lnSpc>
              <a:spcBef>
                <a:spcPts val="38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libri"/>
              <a:buChar char="•"/>
            </a:pPr>
            <a:r>
              <a:rPr lang="en-US"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Spatial</a:t>
            </a:r>
            <a:endParaRPr sz="2800"/>
          </a:p>
          <a:p>
            <a:pPr marL="228594" marR="0" lvl="1" indent="-245548" algn="l" rtl="0">
              <a:lnSpc>
                <a:spcPct val="90000"/>
              </a:lnSpc>
              <a:spcBef>
                <a:spcPts val="38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libri"/>
              <a:buChar char="•"/>
            </a:pPr>
            <a:r>
              <a:rPr lang="en-US"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Text</a:t>
            </a:r>
            <a:endParaRPr sz="2800"/>
          </a:p>
          <a:p>
            <a:pPr marL="228594" marR="0" lvl="1" indent="-245548" algn="l" rtl="0">
              <a:lnSpc>
                <a:spcPct val="90000"/>
              </a:lnSpc>
              <a:spcBef>
                <a:spcPts val="38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libri"/>
              <a:buChar char="•"/>
            </a:pPr>
            <a:r>
              <a:rPr lang="en-US"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Images/Audio/Video</a:t>
            </a:r>
            <a:endParaRPr sz="2800"/>
          </a:p>
        </p:txBody>
      </p:sp>
      <p:sp>
        <p:nvSpPr>
          <p:cNvPr id="175" name="Google Shape;175;p12"/>
          <p:cNvSpPr txBox="1">
            <a:spLocks noGrp="1"/>
          </p:cNvSpPr>
          <p:nvPr>
            <p:ph type="title"/>
          </p:nvPr>
        </p:nvSpPr>
        <p:spPr>
          <a:xfrm>
            <a:off x="415600" y="6"/>
            <a:ext cx="113607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Step 3: Data Sources</a:t>
            </a:r>
            <a:endParaRPr sz="48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3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57168" lvl="0" indent="-28256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Char char="●"/>
            </a:pPr>
            <a:r>
              <a:rPr lang="en-US" sz="2800">
                <a:solidFill>
                  <a:srgbClr val="000000"/>
                </a:solidFill>
              </a:rPr>
              <a:t>How reliable is the data?</a:t>
            </a:r>
            <a:endParaRPr sz="2800">
              <a:solidFill>
                <a:srgbClr val="000000"/>
              </a:solidFill>
            </a:endParaRPr>
          </a:p>
          <a:p>
            <a:pPr marL="257168" lvl="0" indent="-104768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800">
              <a:solidFill>
                <a:srgbClr val="000000"/>
              </a:solidFill>
            </a:endParaRPr>
          </a:p>
          <a:p>
            <a:pPr marL="257168" lvl="0" indent="-282568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800"/>
              <a:buChar char="●"/>
            </a:pPr>
            <a:r>
              <a:rPr lang="en-US" sz="2800">
                <a:solidFill>
                  <a:srgbClr val="000000"/>
                </a:solidFill>
              </a:rPr>
              <a:t>How current is it?</a:t>
            </a:r>
            <a:endParaRPr sz="2800">
              <a:solidFill>
                <a:srgbClr val="000000"/>
              </a:solidFill>
            </a:endParaRPr>
          </a:p>
          <a:p>
            <a:pPr marL="257168" lvl="0" indent="-104768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800">
              <a:solidFill>
                <a:srgbClr val="000000"/>
              </a:solidFill>
            </a:endParaRPr>
          </a:p>
          <a:p>
            <a:pPr marL="257168" lvl="0" indent="-282568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800"/>
              <a:buChar char="●"/>
            </a:pPr>
            <a:r>
              <a:rPr lang="en-US" sz="2800">
                <a:solidFill>
                  <a:srgbClr val="000000"/>
                </a:solidFill>
              </a:rPr>
              <a:t>How much of it is computer-readable?</a:t>
            </a:r>
            <a:endParaRPr sz="2800">
              <a:solidFill>
                <a:srgbClr val="000000"/>
              </a:solidFill>
            </a:endParaRPr>
          </a:p>
          <a:p>
            <a:pPr marL="257168" lvl="0" indent="-104768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800">
              <a:solidFill>
                <a:srgbClr val="000000"/>
              </a:solidFill>
            </a:endParaRPr>
          </a:p>
          <a:p>
            <a:pPr marL="257168" lvl="0" indent="-282568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800"/>
              <a:buChar char="●"/>
            </a:pPr>
            <a:r>
              <a:rPr lang="en-US" sz="2800">
                <a:solidFill>
                  <a:srgbClr val="000000"/>
                </a:solidFill>
              </a:rPr>
              <a:t>How much of it is stored as notes, audio, photos, videos?</a:t>
            </a:r>
            <a:endParaRPr sz="2800">
              <a:solidFill>
                <a:srgbClr val="000000"/>
              </a:solidFill>
            </a:endParaRPr>
          </a:p>
          <a:p>
            <a:pPr marL="257168" lvl="0" indent="-104768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800">
              <a:solidFill>
                <a:srgbClr val="000000"/>
              </a:solidFill>
            </a:endParaRPr>
          </a:p>
          <a:p>
            <a:pPr marL="257168" lvl="0" indent="-282568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800"/>
              <a:buChar char="●"/>
            </a:pPr>
            <a:r>
              <a:rPr lang="en-US" sz="2800">
                <a:solidFill>
                  <a:srgbClr val="000000"/>
                </a:solidFill>
              </a:rPr>
              <a:t>What resources and authority do you have to collect more?</a:t>
            </a:r>
            <a:endParaRPr sz="2800">
              <a:solidFill>
                <a:srgbClr val="000000"/>
              </a:solidFill>
            </a:endParaRPr>
          </a:p>
        </p:txBody>
      </p:sp>
      <p:sp>
        <p:nvSpPr>
          <p:cNvPr id="181" name="Google Shape;181;p13"/>
          <p:cNvSpPr txBox="1">
            <a:spLocks noGrp="1"/>
          </p:cNvSpPr>
          <p:nvPr>
            <p:ph type="title"/>
          </p:nvPr>
        </p:nvSpPr>
        <p:spPr>
          <a:xfrm>
            <a:off x="415600" y="6"/>
            <a:ext cx="113607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Step 3: Data Sources</a:t>
            </a:r>
            <a:endParaRPr sz="48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4"/>
          <p:cNvSpPr txBox="1">
            <a:spLocks noGrp="1"/>
          </p:cNvSpPr>
          <p:nvPr>
            <p:ph type="title"/>
          </p:nvPr>
        </p:nvSpPr>
        <p:spPr>
          <a:xfrm>
            <a:off x="415600" y="7"/>
            <a:ext cx="113607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Step 4: Analysis</a:t>
            </a:r>
            <a:endParaRPr sz="4800"/>
          </a:p>
        </p:txBody>
      </p:sp>
      <p:sp>
        <p:nvSpPr>
          <p:cNvPr id="187" name="Google Shape;187;p1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33"/>
              <a:buNone/>
            </a:pPr>
            <a:endParaRPr sz="213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189" lvl="0" indent="-237045" algn="l" rtl="0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733"/>
              <a:buFont typeface="Calibri"/>
              <a:buChar char="●"/>
            </a:pPr>
            <a:r>
              <a:rPr lang="en-US" sz="373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What analysis needs to be done?</a:t>
            </a:r>
            <a:endParaRPr/>
          </a:p>
          <a:p>
            <a:pPr marL="457189" lvl="0" indent="0" algn="l" rtl="0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733"/>
              <a:buFont typeface="Calibri"/>
              <a:buNone/>
            </a:pPr>
            <a:endParaRPr sz="373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189" lvl="0" indent="-237045" algn="l" rtl="0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733"/>
              <a:buFont typeface="Calibri"/>
              <a:buChar char="●"/>
            </a:pPr>
            <a:r>
              <a:rPr lang="en-US" sz="373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What type of methods should be used? </a:t>
            </a:r>
            <a:endParaRPr/>
          </a:p>
          <a:p>
            <a:pPr marL="228594" lvl="0" indent="0" algn="l" rtl="0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733"/>
              <a:buNone/>
            </a:pPr>
            <a:endParaRPr sz="373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189" lvl="0" indent="-237045" algn="l" rtl="0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733"/>
              <a:buFont typeface="Calibri"/>
              <a:buChar char="●"/>
            </a:pPr>
            <a:r>
              <a:rPr lang="en-US" sz="373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How will the analysis be validated?</a:t>
            </a:r>
            <a:endParaRPr/>
          </a:p>
          <a:p>
            <a:pPr marL="257168" lvl="0" indent="-257168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sz="32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57168" lvl="0" indent="-257168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>
                <a:solidFill>
                  <a:srgbClr val="000000"/>
                </a:solidFill>
              </a:rPr>
              <a:t>Description (Understand the past)</a:t>
            </a:r>
            <a:br>
              <a:rPr lang="en-US" sz="3200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marL="257168" lvl="0" indent="-257168" algn="l" rtl="0"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>
                <a:solidFill>
                  <a:srgbClr val="000000"/>
                </a:solidFill>
              </a:rPr>
              <a:t>Detection (Anomalies, Events, Patterns)</a:t>
            </a:r>
            <a:br>
              <a:rPr lang="en-US" sz="3200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marL="257168" lvl="0" indent="-257168" algn="l" rtl="0"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>
                <a:solidFill>
                  <a:srgbClr val="000000"/>
                </a:solidFill>
              </a:rPr>
              <a:t>Prediction (Predict the Future)</a:t>
            </a:r>
            <a:br>
              <a:rPr lang="en-US" sz="3200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marL="257168" lvl="0" indent="-257168" algn="l" rtl="0"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>
                <a:solidFill>
                  <a:srgbClr val="000000"/>
                </a:solidFill>
              </a:rPr>
              <a:t>Optimization</a:t>
            </a:r>
            <a:br>
              <a:rPr lang="en-US" sz="3200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marL="257168" lvl="0" indent="-257168" algn="l" rtl="0"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>
                <a:solidFill>
                  <a:srgbClr val="000000"/>
                </a:solidFill>
              </a:rPr>
              <a:t>Behavior Change (Causal Inference)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93" name="Google Shape;193;p15"/>
          <p:cNvSpPr txBox="1">
            <a:spLocks noGrp="1"/>
          </p:cNvSpPr>
          <p:nvPr>
            <p:ph type="title"/>
          </p:nvPr>
        </p:nvSpPr>
        <p:spPr>
          <a:xfrm>
            <a:off x="415600" y="6"/>
            <a:ext cx="113607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   Types of Analysis Capabilities</a:t>
            </a:r>
            <a:endParaRPr sz="48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6"/>
          <p:cNvSpPr txBox="1">
            <a:spLocks noGrp="1"/>
          </p:cNvSpPr>
          <p:nvPr>
            <p:ph type="body" idx="1"/>
          </p:nvPr>
        </p:nvSpPr>
        <p:spPr>
          <a:xfrm>
            <a:off x="415600" y="1536625"/>
            <a:ext cx="116319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609585" lvl="0" indent="-457188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>
                <a:solidFill>
                  <a:srgbClr val="000000"/>
                </a:solidFill>
              </a:rPr>
              <a:t>Go back to the metrics and goals defined at the beginning of the project</a:t>
            </a:r>
            <a:br>
              <a:rPr lang="en-US" sz="3200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marL="609585" lvl="0" indent="-457188" algn="l" rtl="0">
              <a:spcBef>
                <a:spcPts val="1333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>
                <a:solidFill>
                  <a:srgbClr val="000000"/>
                </a:solidFill>
              </a:rPr>
              <a:t>Run a Pilot/Field Trial</a:t>
            </a:r>
            <a:br>
              <a:rPr lang="en-US" sz="3200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marL="609585" lvl="0" indent="-457188" algn="l" rtl="0">
              <a:spcBef>
                <a:spcPts val="1333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>
                <a:solidFill>
                  <a:srgbClr val="000000"/>
                </a:solidFill>
              </a:rPr>
              <a:t>Deploy</a:t>
            </a:r>
            <a:br>
              <a:rPr lang="en-US" sz="3200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marL="609585" lvl="0" indent="-457188" algn="l" rtl="0">
              <a:spcBef>
                <a:spcPts val="1333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>
                <a:solidFill>
                  <a:srgbClr val="000000"/>
                </a:solidFill>
              </a:rPr>
              <a:t>Set up Infrastructure and allocate resources to monitor “lift”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00" name="Google Shape;200;p16"/>
          <p:cNvSpPr txBox="1">
            <a:spLocks noGrp="1"/>
          </p:cNvSpPr>
          <p:nvPr>
            <p:ph type="title"/>
          </p:nvPr>
        </p:nvSpPr>
        <p:spPr>
          <a:xfrm>
            <a:off x="415600" y="7"/>
            <a:ext cx="113607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Validation and Implementation Plan</a:t>
            </a:r>
            <a:endParaRPr sz="48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7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57168" lvl="0" indent="-257168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>
                <a:solidFill>
                  <a:srgbClr val="000000"/>
                </a:solidFill>
              </a:rPr>
              <a:t>How do we define equity?</a:t>
            </a:r>
            <a:endParaRPr>
              <a:solidFill>
                <a:srgbClr val="000000"/>
              </a:solidFill>
            </a:endParaRPr>
          </a:p>
          <a:p>
            <a:pPr marL="257168" lvl="0" indent="-53968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sz="3200">
              <a:solidFill>
                <a:srgbClr val="000000"/>
              </a:solidFill>
            </a:endParaRPr>
          </a:p>
          <a:p>
            <a:pPr marL="257168" lvl="0" indent="-53968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sz="3200">
              <a:solidFill>
                <a:srgbClr val="000000"/>
              </a:solidFill>
            </a:endParaRPr>
          </a:p>
          <a:p>
            <a:pPr marL="257168" lvl="0" indent="-257168" algn="l" rtl="0"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>
                <a:solidFill>
                  <a:srgbClr val="000000"/>
                </a:solidFill>
              </a:rPr>
              <a:t>How do we detect inequity? </a:t>
            </a:r>
            <a:endParaRPr>
              <a:solidFill>
                <a:srgbClr val="000000"/>
              </a:solidFill>
            </a:endParaRPr>
          </a:p>
          <a:p>
            <a:pPr marL="257168" lvl="0" indent="-53968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sz="32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sz="3200">
              <a:solidFill>
                <a:srgbClr val="000000"/>
              </a:solidFill>
            </a:endParaRPr>
          </a:p>
          <a:p>
            <a:pPr marL="257168" lvl="0" indent="-257168" algn="l" rtl="0"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>
                <a:solidFill>
                  <a:srgbClr val="000000"/>
                </a:solidFill>
              </a:rPr>
              <a:t>How do we increase equity?</a:t>
            </a:r>
            <a:endParaRPr>
              <a:solidFill>
                <a:srgbClr val="000000"/>
              </a:solidFill>
            </a:endParaRPr>
          </a:p>
          <a:p>
            <a:pPr marL="257168" lvl="0" indent="-53968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sz="3200">
              <a:solidFill>
                <a:srgbClr val="000000"/>
              </a:solidFill>
            </a:endParaRPr>
          </a:p>
        </p:txBody>
      </p:sp>
      <p:sp>
        <p:nvSpPr>
          <p:cNvPr id="206" name="Google Shape;206;p17"/>
          <p:cNvSpPr txBox="1">
            <a:spLocks noGrp="1"/>
          </p:cNvSpPr>
          <p:nvPr>
            <p:ph type="title"/>
          </p:nvPr>
        </p:nvSpPr>
        <p:spPr>
          <a:xfrm>
            <a:off x="415600" y="6"/>
            <a:ext cx="113607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Creating a more equitable society</a:t>
            </a:r>
            <a:endParaRPr sz="48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2" name="Google Shape;212;p18"/>
          <p:cNvGrpSpPr/>
          <p:nvPr/>
        </p:nvGrpSpPr>
        <p:grpSpPr>
          <a:xfrm>
            <a:off x="476065" y="1789909"/>
            <a:ext cx="11222544" cy="4559157"/>
            <a:chOff x="0" y="131652"/>
            <a:chExt cx="11222544" cy="4559157"/>
          </a:xfrm>
        </p:grpSpPr>
        <p:sp>
          <p:nvSpPr>
            <p:cNvPr id="213" name="Google Shape;213;p18"/>
            <p:cNvSpPr/>
            <p:nvPr/>
          </p:nvSpPr>
          <p:spPr>
            <a:xfrm>
              <a:off x="0" y="131652"/>
              <a:ext cx="3507045" cy="2104226"/>
            </a:xfrm>
            <a:prstGeom prst="rect">
              <a:avLst/>
            </a:prstGeom>
            <a:solidFill>
              <a:srgbClr val="BF504D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18"/>
            <p:cNvSpPr txBox="1"/>
            <p:nvPr/>
          </p:nvSpPr>
          <p:spPr>
            <a:xfrm>
              <a:off x="0" y="131652"/>
              <a:ext cx="3507045" cy="21042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6200" tIns="76200" rIns="76200" bIns="762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Calibri"/>
                <a:buNone/>
              </a:pPr>
              <a:r>
                <a:rPr lang="en-US" sz="20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Privacy</a:t>
              </a:r>
              <a:endParaRPr/>
            </a:p>
          </p:txBody>
        </p:sp>
        <p:sp>
          <p:nvSpPr>
            <p:cNvPr id="215" name="Google Shape;215;p18"/>
            <p:cNvSpPr/>
            <p:nvPr/>
          </p:nvSpPr>
          <p:spPr>
            <a:xfrm>
              <a:off x="3857749" y="131652"/>
              <a:ext cx="3507045" cy="2104226"/>
            </a:xfrm>
            <a:prstGeom prst="rect">
              <a:avLst/>
            </a:prstGeom>
            <a:solidFill>
              <a:srgbClr val="BD754F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18"/>
            <p:cNvSpPr txBox="1"/>
            <p:nvPr/>
          </p:nvSpPr>
          <p:spPr>
            <a:xfrm>
              <a:off x="3857749" y="131652"/>
              <a:ext cx="3507045" cy="21042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6200" tIns="76200" rIns="76200" bIns="762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Calibri"/>
                <a:buNone/>
              </a:pPr>
              <a:r>
                <a:rPr lang="en-US" sz="20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Data Ownership</a:t>
              </a:r>
              <a:endParaRPr/>
            </a:p>
          </p:txBody>
        </p:sp>
        <p:sp>
          <p:nvSpPr>
            <p:cNvPr id="217" name="Google Shape;217;p18"/>
            <p:cNvSpPr/>
            <p:nvPr/>
          </p:nvSpPr>
          <p:spPr>
            <a:xfrm>
              <a:off x="7715499" y="131652"/>
              <a:ext cx="3507045" cy="2104226"/>
            </a:xfrm>
            <a:prstGeom prst="rect">
              <a:avLst/>
            </a:prstGeom>
            <a:solidFill>
              <a:srgbClr val="BB995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18"/>
            <p:cNvSpPr txBox="1"/>
            <p:nvPr/>
          </p:nvSpPr>
          <p:spPr>
            <a:xfrm>
              <a:off x="7715499" y="131652"/>
              <a:ext cx="3507045" cy="21042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6200" tIns="76200" rIns="76200" bIns="762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Calibri"/>
                <a:buNone/>
              </a:pPr>
              <a:r>
                <a:rPr lang="en-US" sz="20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Bias, Equity, &amp; Fairness</a:t>
              </a:r>
              <a:endParaRPr/>
            </a:p>
          </p:txBody>
        </p:sp>
        <p:sp>
          <p:nvSpPr>
            <p:cNvPr id="219" name="Google Shape;219;p18"/>
            <p:cNvSpPr/>
            <p:nvPr/>
          </p:nvSpPr>
          <p:spPr>
            <a:xfrm>
              <a:off x="1928874" y="2586583"/>
              <a:ext cx="3507045" cy="2104226"/>
            </a:xfrm>
            <a:prstGeom prst="rect">
              <a:avLst/>
            </a:prstGeom>
            <a:solidFill>
              <a:srgbClr val="BABA55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18"/>
            <p:cNvSpPr txBox="1"/>
            <p:nvPr/>
          </p:nvSpPr>
          <p:spPr>
            <a:xfrm>
              <a:off x="1928874" y="2586583"/>
              <a:ext cx="3507045" cy="21042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6200" tIns="76200" rIns="76200" bIns="762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Calibri"/>
                <a:buNone/>
              </a:pPr>
              <a:r>
                <a:rPr lang="en-US" sz="20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Transparency</a:t>
              </a:r>
              <a:endParaRPr/>
            </a:p>
          </p:txBody>
        </p:sp>
        <p:sp>
          <p:nvSpPr>
            <p:cNvPr id="221" name="Google Shape;221;p18"/>
            <p:cNvSpPr/>
            <p:nvPr/>
          </p:nvSpPr>
          <p:spPr>
            <a:xfrm>
              <a:off x="5786624" y="2586583"/>
              <a:ext cx="3507045" cy="2104226"/>
            </a:xfrm>
            <a:prstGeom prst="rect">
              <a:avLst/>
            </a:prstGeom>
            <a:solidFill>
              <a:srgbClr val="99B95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18"/>
            <p:cNvSpPr txBox="1"/>
            <p:nvPr/>
          </p:nvSpPr>
          <p:spPr>
            <a:xfrm>
              <a:off x="5786624" y="2586583"/>
              <a:ext cx="3507045" cy="21042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6200" tIns="76200" rIns="76200" bIns="762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Calibri"/>
                <a:buNone/>
              </a:pPr>
              <a:r>
                <a:rPr lang="en-US" sz="20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Trustworthiness and Accountability</a:t>
              </a:r>
              <a:endParaRPr/>
            </a:p>
          </p:txBody>
        </p:sp>
      </p:grpSp>
      <p:sp>
        <p:nvSpPr>
          <p:cNvPr id="223" name="Google Shape;223;p18"/>
          <p:cNvSpPr txBox="1">
            <a:spLocks noGrp="1"/>
          </p:cNvSpPr>
          <p:nvPr>
            <p:ph type="title"/>
          </p:nvPr>
        </p:nvSpPr>
        <p:spPr>
          <a:xfrm>
            <a:off x="415600" y="98980"/>
            <a:ext cx="11360700" cy="12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Data and AI Ethics Issues</a:t>
            </a:r>
            <a:endParaRPr sz="48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" name="Google Shape;228;p19"/>
          <p:cNvGrpSpPr/>
          <p:nvPr/>
        </p:nvGrpSpPr>
        <p:grpSpPr>
          <a:xfrm>
            <a:off x="3536630" y="1208075"/>
            <a:ext cx="5380812" cy="5370762"/>
            <a:chOff x="2465556" y="-14002"/>
            <a:chExt cx="5380812" cy="5370762"/>
          </a:xfrm>
        </p:grpSpPr>
        <p:sp>
          <p:nvSpPr>
            <p:cNvPr id="229" name="Google Shape;229;p19"/>
            <p:cNvSpPr/>
            <p:nvPr/>
          </p:nvSpPr>
          <p:spPr>
            <a:xfrm>
              <a:off x="2465556" y="-14002"/>
              <a:ext cx="5380812" cy="5356760"/>
            </a:xfrm>
            <a:prstGeom prst="ellipse">
              <a:avLst/>
            </a:prstGeom>
            <a:solidFill>
              <a:srgbClr val="E5B8B7"/>
            </a:solidFill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19"/>
            <p:cNvSpPr txBox="1"/>
            <p:nvPr/>
          </p:nvSpPr>
          <p:spPr>
            <a:xfrm>
              <a:off x="4403724" y="253835"/>
              <a:ext cx="1504475" cy="803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8225" tIns="78225" rIns="78225" bIns="782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Calibri"/>
                <a:buNone/>
              </a:pPr>
              <a:r>
                <a:rPr lang="en-US" sz="11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Collection Control</a:t>
              </a:r>
              <a:endParaRPr/>
            </a:p>
          </p:txBody>
        </p:sp>
        <p:sp>
          <p:nvSpPr>
            <p:cNvPr id="231" name="Google Shape;231;p19"/>
            <p:cNvSpPr/>
            <p:nvPr/>
          </p:nvSpPr>
          <p:spPr>
            <a:xfrm>
              <a:off x="2889924" y="967291"/>
              <a:ext cx="4532076" cy="4341419"/>
            </a:xfrm>
            <a:prstGeom prst="ellipse">
              <a:avLst/>
            </a:prstGeom>
            <a:solidFill>
              <a:srgbClr val="D99593">
                <a:alpha val="81960"/>
              </a:srgbClr>
            </a:solidFill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19"/>
            <p:cNvSpPr txBox="1"/>
            <p:nvPr/>
          </p:nvSpPr>
          <p:spPr>
            <a:xfrm>
              <a:off x="4363982" y="1227776"/>
              <a:ext cx="1583960" cy="78145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8225" tIns="78225" rIns="78225" bIns="782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alibri"/>
                <a:buNone/>
              </a:pPr>
              <a:endParaRPr sz="11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lnSpc>
                  <a:spcPct val="90000"/>
                </a:lnSpc>
                <a:spcBef>
                  <a:spcPts val="385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alibri"/>
                <a:buNone/>
              </a:pPr>
              <a:endParaRPr sz="11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lnSpc>
                  <a:spcPct val="90000"/>
                </a:lnSpc>
                <a:spcBef>
                  <a:spcPts val="385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Calibri"/>
                <a:buNone/>
              </a:pPr>
              <a:r>
                <a:rPr lang="en-US" sz="11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Access Control</a:t>
              </a:r>
              <a:endParaRPr/>
            </a:p>
          </p:txBody>
        </p:sp>
        <p:sp>
          <p:nvSpPr>
            <p:cNvPr id="233" name="Google Shape;233;p19"/>
            <p:cNvSpPr/>
            <p:nvPr/>
          </p:nvSpPr>
          <p:spPr>
            <a:xfrm>
              <a:off x="3596373" y="2153278"/>
              <a:ext cx="3119177" cy="3203482"/>
            </a:xfrm>
            <a:prstGeom prst="ellipse">
              <a:avLst/>
            </a:prstGeom>
            <a:solidFill>
              <a:srgbClr val="953734"/>
            </a:solidFill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19"/>
            <p:cNvSpPr txBox="1"/>
            <p:nvPr/>
          </p:nvSpPr>
          <p:spPr>
            <a:xfrm>
              <a:off x="4429194" y="2393539"/>
              <a:ext cx="1453536" cy="72078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8225" tIns="78225" rIns="78225" bIns="782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Calibri"/>
                <a:buNone/>
              </a:pPr>
              <a:br>
                <a:rPr lang="en-US" sz="11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br>
                <a:rPr lang="en-US" sz="11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br>
                <a:rPr lang="en-US" sz="11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US" sz="11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Inference Control (Not inferring something about me)</a:t>
              </a:r>
              <a:endParaRPr/>
            </a:p>
          </p:txBody>
        </p:sp>
        <p:sp>
          <p:nvSpPr>
            <p:cNvPr id="235" name="Google Shape;235;p19"/>
            <p:cNvSpPr/>
            <p:nvPr/>
          </p:nvSpPr>
          <p:spPr>
            <a:xfrm>
              <a:off x="4215925" y="3630598"/>
              <a:ext cx="1880073" cy="1726162"/>
            </a:xfrm>
            <a:prstGeom prst="ellipse">
              <a:avLst/>
            </a:prstGeom>
            <a:solidFill>
              <a:srgbClr val="632423"/>
            </a:solidFill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19"/>
            <p:cNvSpPr txBox="1"/>
            <p:nvPr/>
          </p:nvSpPr>
          <p:spPr>
            <a:xfrm>
              <a:off x="4491256" y="4062139"/>
              <a:ext cx="1329412" cy="8630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8225" tIns="78225" rIns="78225" bIns="782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Calibri"/>
                <a:buNone/>
              </a:pPr>
              <a:r>
                <a:rPr lang="en-US" sz="11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Action Control (Not taking actions on me)</a:t>
              </a:r>
              <a:endParaRPr/>
            </a:p>
          </p:txBody>
        </p:sp>
      </p:grpSp>
      <p:sp>
        <p:nvSpPr>
          <p:cNvPr id="237" name="Google Shape;237;p19"/>
          <p:cNvSpPr txBox="1">
            <a:spLocks noGrp="1"/>
          </p:cNvSpPr>
          <p:nvPr>
            <p:ph type="title"/>
          </p:nvPr>
        </p:nvSpPr>
        <p:spPr>
          <a:xfrm>
            <a:off x="415600" y="6"/>
            <a:ext cx="113607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Levels of control</a:t>
            </a:r>
            <a:endParaRPr sz="48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"/>
          <p:cNvSpPr txBox="1">
            <a:spLocks noGrp="1"/>
          </p:cNvSpPr>
          <p:nvPr>
            <p:ph type="title"/>
          </p:nvPr>
        </p:nvSpPr>
        <p:spPr>
          <a:xfrm>
            <a:off x="415600" y="7"/>
            <a:ext cx="113607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Why Scoping is Critical</a:t>
            </a:r>
            <a:endParaRPr sz="4800"/>
          </a:p>
        </p:txBody>
      </p:sp>
      <p:sp>
        <p:nvSpPr>
          <p:cNvPr id="77" name="Google Shape;77;p2"/>
          <p:cNvSpPr txBox="1">
            <a:spLocks noGrp="1"/>
          </p:cNvSpPr>
          <p:nvPr>
            <p:ph type="body" idx="1"/>
          </p:nvPr>
        </p:nvSpPr>
        <p:spPr>
          <a:xfrm>
            <a:off x="415600" y="16890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188" lvl="0" indent="-22859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 dirty="0">
                <a:solidFill>
                  <a:schemeClr val="tx1"/>
                </a:solidFill>
              </a:rPr>
              <a:t> (Unfortunately) projects do not come as well-defined problems</a:t>
            </a:r>
          </a:p>
          <a:p>
            <a:pPr marL="457188" lvl="0" indent="-22859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endParaRPr lang="en-US" sz="3200" dirty="0">
              <a:solidFill>
                <a:schemeClr val="tx1"/>
              </a:solidFill>
            </a:endParaRPr>
          </a:p>
          <a:p>
            <a:pPr marL="457188" lvl="0" indent="-22859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 dirty="0">
                <a:solidFill>
                  <a:schemeClr val="tx1"/>
                </a:solidFill>
              </a:rPr>
              <a:t>  A good scope increases the likelihood of your work being used and having an impact</a:t>
            </a:r>
            <a:br>
              <a:rPr lang="en-US" sz="3200" dirty="0">
                <a:solidFill>
                  <a:schemeClr val="tx1"/>
                </a:solidFill>
              </a:rPr>
            </a:br>
            <a:endParaRPr sz="3200" dirty="0">
              <a:solidFill>
                <a:schemeClr val="tx1"/>
              </a:solidFill>
            </a:endParaRPr>
          </a:p>
          <a:p>
            <a:pPr marL="457188" lvl="0" indent="-228593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 dirty="0">
                <a:solidFill>
                  <a:schemeClr val="tx1"/>
                </a:solidFill>
              </a:rPr>
              <a:t> Shifts focus from data-first to actions and improving outcomes</a:t>
            </a:r>
            <a:endParaRPr sz="3200" dirty="0">
              <a:solidFill>
                <a:schemeClr val="tx1"/>
              </a:solidFill>
            </a:endParaRPr>
          </a:p>
          <a:p>
            <a:pPr marL="457188" lvl="0" indent="-2539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sz="32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0"/>
          <p:cNvSpPr txBox="1">
            <a:spLocks noGrp="1"/>
          </p:cNvSpPr>
          <p:nvPr>
            <p:ph type="body" idx="1"/>
          </p:nvPr>
        </p:nvSpPr>
        <p:spPr>
          <a:xfrm>
            <a:off x="415600" y="16890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57168" lvl="0" indent="-257168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7"/>
              <a:buChar char="●"/>
            </a:pPr>
            <a:r>
              <a:rPr lang="en-US" sz="2667">
                <a:solidFill>
                  <a:srgbClr val="000000"/>
                </a:solidFill>
              </a:rPr>
              <a:t>Are you using data for purposes it’s intended for? </a:t>
            </a:r>
            <a:endParaRPr>
              <a:solidFill>
                <a:srgbClr val="000000"/>
              </a:solidFill>
            </a:endParaRPr>
          </a:p>
          <a:p>
            <a:pPr marL="257168" lvl="0" indent="-257168" algn="l" rtl="0"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2667"/>
              <a:buChar char="●"/>
            </a:pPr>
            <a:r>
              <a:rPr lang="en-US" sz="2667">
                <a:solidFill>
                  <a:srgbClr val="000000"/>
                </a:solidFill>
              </a:rPr>
              <a:t>How are you protecting the data?</a:t>
            </a:r>
            <a:endParaRPr>
              <a:solidFill>
                <a:srgbClr val="000000"/>
              </a:solidFill>
            </a:endParaRPr>
          </a:p>
          <a:p>
            <a:pPr marL="257168" lvl="0" indent="-257168" algn="l" rtl="0"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2667"/>
              <a:buChar char="●"/>
            </a:pPr>
            <a:r>
              <a:rPr lang="en-US" sz="2667">
                <a:solidFill>
                  <a:srgbClr val="000000"/>
                </a:solidFill>
              </a:rPr>
              <a:t>Do the people who “own” the data know you’re using it?</a:t>
            </a:r>
            <a:endParaRPr>
              <a:solidFill>
                <a:srgbClr val="000000"/>
              </a:solidFill>
            </a:endParaRPr>
          </a:p>
          <a:p>
            <a:pPr marL="257168" lvl="0" indent="-257168" algn="l" rtl="0"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2667"/>
              <a:buChar char="●"/>
            </a:pPr>
            <a:r>
              <a:rPr lang="en-US" sz="2667">
                <a:solidFill>
                  <a:srgbClr val="000000"/>
                </a:solidFill>
              </a:rPr>
              <a:t>Do you have their permission? How was it obtained?</a:t>
            </a:r>
            <a:endParaRPr>
              <a:solidFill>
                <a:srgbClr val="000000"/>
              </a:solidFill>
            </a:endParaRPr>
          </a:p>
          <a:p>
            <a:pPr marL="257168" lvl="0" indent="-257168" algn="l" rtl="0"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2667"/>
              <a:buChar char="●"/>
            </a:pPr>
            <a:r>
              <a:rPr lang="en-US" sz="2667">
                <a:solidFill>
                  <a:srgbClr val="000000"/>
                </a:solidFill>
              </a:rPr>
              <a:t>What actions are you taking on individuals based on this data?</a:t>
            </a:r>
            <a:endParaRPr>
              <a:solidFill>
                <a:srgbClr val="000000"/>
              </a:solidFill>
            </a:endParaRPr>
          </a:p>
          <a:p>
            <a:pPr marL="257168" lvl="0" indent="-257168" algn="l" rtl="0"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2667"/>
              <a:buChar char="●"/>
            </a:pPr>
            <a:r>
              <a:rPr lang="en-US" sz="2667">
                <a:solidFill>
                  <a:srgbClr val="000000"/>
                </a:solidFill>
              </a:rPr>
              <a:t>Do the people you’re targeting know why and if they’re being targeted?</a:t>
            </a:r>
            <a:endParaRPr>
              <a:solidFill>
                <a:srgbClr val="000000"/>
              </a:solidFill>
            </a:endParaRPr>
          </a:p>
          <a:p>
            <a:pPr marL="257168" lvl="0" indent="-257168" algn="l" rtl="0"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2667"/>
              <a:buChar char="●"/>
            </a:pPr>
            <a:r>
              <a:rPr lang="en-US" sz="2667">
                <a:solidFill>
                  <a:srgbClr val="000000"/>
                </a:solidFill>
              </a:rPr>
              <a:t>What recourse do they have?</a:t>
            </a:r>
            <a:endParaRPr>
              <a:solidFill>
                <a:srgbClr val="000000"/>
              </a:solidFill>
            </a:endParaRPr>
          </a:p>
          <a:p>
            <a:pPr marL="257168" lvl="0" indent="-257168" algn="l" rtl="0"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2667"/>
              <a:buChar char="●"/>
            </a:pPr>
            <a:r>
              <a:rPr lang="en-US" sz="2667">
                <a:solidFill>
                  <a:srgbClr val="000000"/>
                </a:solidFill>
              </a:rPr>
              <a:t>Would it make the front page of the national newspaper if they found out what you’re doing?</a:t>
            </a:r>
            <a:endParaRPr>
              <a:solidFill>
                <a:srgbClr val="000000"/>
              </a:solidFill>
            </a:endParaRPr>
          </a:p>
          <a:p>
            <a:pPr marL="257168" lvl="0" indent="-104768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>
              <a:solidFill>
                <a:srgbClr val="000000"/>
              </a:solidFill>
            </a:endParaRPr>
          </a:p>
        </p:txBody>
      </p:sp>
      <p:sp>
        <p:nvSpPr>
          <p:cNvPr id="243" name="Google Shape;243;p20"/>
          <p:cNvSpPr txBox="1">
            <a:spLocks noGrp="1"/>
          </p:cNvSpPr>
          <p:nvPr>
            <p:ph type="title"/>
          </p:nvPr>
        </p:nvSpPr>
        <p:spPr>
          <a:xfrm>
            <a:off x="415600" y="6"/>
            <a:ext cx="113607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Data Ethics Questions</a:t>
            </a:r>
            <a:endParaRPr sz="48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2"/>
          <p:cNvSpPr txBox="1">
            <a:spLocks noGrp="1"/>
          </p:cNvSpPr>
          <p:nvPr>
            <p:ph type="body" idx="1"/>
          </p:nvPr>
        </p:nvSpPr>
        <p:spPr>
          <a:xfrm>
            <a:off x="415600" y="16890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57168" lvl="0" indent="-257168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-US">
                <a:solidFill>
                  <a:srgbClr val="000000"/>
                </a:solidFill>
              </a:rPr>
              <a:t>Don’t be afraid to ask naïve questions</a:t>
            </a:r>
            <a:endParaRPr>
              <a:solidFill>
                <a:srgbClr val="000000"/>
              </a:solidFill>
            </a:endParaRPr>
          </a:p>
          <a:p>
            <a:pPr marL="257168" lvl="0" indent="-104768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1600">
              <a:solidFill>
                <a:srgbClr val="000000"/>
              </a:solidFill>
            </a:endParaRPr>
          </a:p>
          <a:p>
            <a:pPr marL="257168" lvl="0" indent="-257168" algn="l" rtl="0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-US">
                <a:solidFill>
                  <a:srgbClr val="000000"/>
                </a:solidFill>
              </a:rPr>
              <a:t>Spend time discussing goals and metrics – don’t forget equity as a goal</a:t>
            </a:r>
            <a:endParaRPr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1600">
              <a:solidFill>
                <a:srgbClr val="000000"/>
              </a:solidFill>
            </a:endParaRPr>
          </a:p>
          <a:p>
            <a:pPr marL="257168" lvl="0" indent="-257168" algn="l" rtl="0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-US">
                <a:solidFill>
                  <a:srgbClr val="000000"/>
                </a:solidFill>
              </a:rPr>
              <a:t>Understand what the current process/solution is</a:t>
            </a:r>
            <a:endParaRPr>
              <a:solidFill>
                <a:srgbClr val="000000"/>
              </a:solidFill>
            </a:endParaRPr>
          </a:p>
          <a:p>
            <a:pPr marL="257168" lvl="0" indent="-104768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1600">
              <a:solidFill>
                <a:srgbClr val="000000"/>
              </a:solidFill>
            </a:endParaRPr>
          </a:p>
          <a:p>
            <a:pPr marL="257168" lvl="0" indent="-257168" algn="l" rtl="0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-US">
                <a:solidFill>
                  <a:srgbClr val="000000"/>
                </a:solidFill>
              </a:rPr>
              <a:t>Communication is critical – before, during, and after</a:t>
            </a:r>
            <a:endParaRPr>
              <a:solidFill>
                <a:srgbClr val="000000"/>
              </a:solidFill>
            </a:endParaRPr>
          </a:p>
          <a:p>
            <a:pPr marL="257168" lvl="0" indent="-104768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1600">
              <a:solidFill>
                <a:srgbClr val="000000"/>
              </a:solidFill>
            </a:endParaRPr>
          </a:p>
          <a:p>
            <a:pPr marL="257168" lvl="0" indent="-257168" algn="l" rtl="0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-US">
                <a:solidFill>
                  <a:srgbClr val="000000"/>
                </a:solidFill>
              </a:rPr>
              <a:t>We need to make sure that we tackle these problems responsibly and ethically</a:t>
            </a:r>
            <a:endParaRPr>
              <a:solidFill>
                <a:srgbClr val="000000"/>
              </a:solidFill>
            </a:endParaRPr>
          </a:p>
          <a:p>
            <a:pPr marL="257168" lvl="0" indent="-104768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1600">
              <a:solidFill>
                <a:srgbClr val="000000"/>
              </a:solidFill>
            </a:endParaRPr>
          </a:p>
          <a:p>
            <a:pPr marL="257168" lvl="0" indent="-257168" algn="l" rtl="0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-US">
                <a:solidFill>
                  <a:srgbClr val="000000"/>
                </a:solidFill>
              </a:rPr>
              <a:t>Data and Technology does not solve problems, people do.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49" name="Google Shape;249;p22"/>
          <p:cNvSpPr txBox="1">
            <a:spLocks noGrp="1"/>
          </p:cNvSpPr>
          <p:nvPr>
            <p:ph type="title"/>
          </p:nvPr>
        </p:nvSpPr>
        <p:spPr>
          <a:xfrm>
            <a:off x="415600" y="6"/>
            <a:ext cx="113607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A Few Things to Remember </a:t>
            </a:r>
            <a:endParaRPr sz="48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3"/>
          <p:cNvSpPr txBox="1">
            <a:spLocks noGrp="1"/>
          </p:cNvSpPr>
          <p:nvPr>
            <p:ph type="title"/>
          </p:nvPr>
        </p:nvSpPr>
        <p:spPr>
          <a:xfrm>
            <a:off x="415600" y="7"/>
            <a:ext cx="113607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Project Scoping Worksheet</a:t>
            </a:r>
            <a:endParaRPr sz="4800"/>
          </a:p>
        </p:txBody>
      </p:sp>
      <p:sp>
        <p:nvSpPr>
          <p:cNvPr id="255" name="Google Shape;255;p23"/>
          <p:cNvSpPr txBox="1">
            <a:spLocks noGrp="1"/>
          </p:cNvSpPr>
          <p:nvPr>
            <p:ph type="body" idx="1"/>
          </p:nvPr>
        </p:nvSpPr>
        <p:spPr>
          <a:xfrm>
            <a:off x="415600" y="2304851"/>
            <a:ext cx="11360700" cy="37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257167" lvl="0" indent="-257167" algn="ctr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400"/>
              <a:buNone/>
            </a:pPr>
            <a:r>
              <a:rPr lang="en-US" sz="3600" u="sng">
                <a:solidFill>
                  <a:schemeClr val="hlink"/>
                </a:solidFill>
                <a:hlinkClick r:id="rId3"/>
              </a:rPr>
              <a:t>http://bit.ly/dataprojectscoping</a:t>
            </a:r>
            <a:endParaRPr sz="3600"/>
          </a:p>
          <a:p>
            <a:pPr marL="257167" lvl="0" indent="-257167" algn="ctr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400"/>
              <a:buNone/>
            </a:pPr>
            <a:endParaRPr sz="3600"/>
          </a:p>
          <a:p>
            <a:pPr marL="257167" lvl="0" indent="-25716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3600" u="sng">
              <a:solidFill>
                <a:schemeClr val="hlink"/>
              </a:solidFill>
              <a:hlinkClick r:id="rId4"/>
            </a:endParaRPr>
          </a:p>
          <a:p>
            <a:pPr marL="257167" lvl="0" indent="-25716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3600" u="sng">
              <a:solidFill>
                <a:schemeClr val="hlink"/>
              </a:solidFill>
              <a:hlinkClick r:id="rId4"/>
            </a:endParaRPr>
          </a:p>
          <a:p>
            <a:pPr marL="257167" lvl="0" indent="-25716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36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g6dad9273e7_0_6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399875"/>
            <a:ext cx="12192000" cy="5458200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g6dad9273e7_0_69"/>
          <p:cNvSpPr txBox="1"/>
          <p:nvPr/>
        </p:nvSpPr>
        <p:spPr>
          <a:xfrm>
            <a:off x="1872775" y="2826732"/>
            <a:ext cx="8463600" cy="289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4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240,000 main breaks/yr in US</a:t>
            </a:r>
            <a:endParaRPr sz="4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4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$13 billion in 2010 to repair</a:t>
            </a:r>
            <a:endParaRPr sz="1900"/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4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Expected $30 billion by 2040</a:t>
            </a:r>
            <a:endParaRPr sz="1900"/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4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180 breaks/yr in Syracuse, NY</a:t>
            </a:r>
            <a:endParaRPr sz="1900"/>
          </a:p>
        </p:txBody>
      </p:sp>
      <p:sp>
        <p:nvSpPr>
          <p:cNvPr id="262" name="Google Shape;262;g6dad9273e7_0_69"/>
          <p:cNvSpPr txBox="1">
            <a:spLocks noGrp="1"/>
          </p:cNvSpPr>
          <p:nvPr>
            <p:ph type="title"/>
          </p:nvPr>
        </p:nvSpPr>
        <p:spPr>
          <a:xfrm>
            <a:off x="415600" y="6"/>
            <a:ext cx="113607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</a:rPr>
              <a:t>Case Study</a:t>
            </a:r>
            <a:endParaRPr sz="4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6dad9273e7_0_102"/>
          <p:cNvSpPr txBox="1">
            <a:spLocks noGrp="1"/>
          </p:cNvSpPr>
          <p:nvPr>
            <p:ph type="body" idx="1"/>
          </p:nvPr>
        </p:nvSpPr>
        <p:spPr>
          <a:xfrm>
            <a:off x="415600" y="1536624"/>
            <a:ext cx="11360700" cy="50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57167" lvl="0" indent="-257167" algn="l" rtl="0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-US">
                <a:solidFill>
                  <a:srgbClr val="000000"/>
                </a:solidFill>
              </a:rPr>
              <a:t>Tech setup instructions on Piazza</a:t>
            </a:r>
            <a:endParaRPr>
              <a:solidFill>
                <a:srgbClr val="000000"/>
              </a:solidFill>
            </a:endParaRPr>
          </a:p>
          <a:p>
            <a:pPr marL="1219200" lvl="1" indent="-425450" algn="l" rtl="0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900"/>
              <a:buChar char="○"/>
            </a:pPr>
            <a:r>
              <a:rPr lang="en-US">
                <a:solidFill>
                  <a:srgbClr val="000000"/>
                </a:solidFill>
              </a:rPr>
              <a:t>Make sure you can do everything described in the announcement </a:t>
            </a:r>
            <a:endParaRPr>
              <a:solidFill>
                <a:srgbClr val="000000"/>
              </a:solidFill>
            </a:endParaRPr>
          </a:p>
          <a:p>
            <a:pPr marL="1219200" lvl="1" indent="-425450" algn="l" rtl="0">
              <a:spcBef>
                <a:spcPts val="480"/>
              </a:spcBef>
              <a:spcAft>
                <a:spcPts val="0"/>
              </a:spcAft>
              <a:buSzPts val="1900"/>
              <a:buChar char="○"/>
            </a:pPr>
            <a:r>
              <a:rPr lang="en-US">
                <a:solidFill>
                  <a:srgbClr val="000000"/>
                </a:solidFill>
              </a:rPr>
              <a:t>Not on the course Piazza?</a:t>
            </a:r>
            <a:r>
              <a:rPr lang="en-US"/>
              <a:t>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http://piazza.com/cmu/spring2020/10718</a:t>
            </a:r>
            <a:r>
              <a:rPr lang="en-US"/>
              <a:t> </a:t>
            </a:r>
            <a:br>
              <a:rPr lang="en-US"/>
            </a:br>
            <a:endParaRPr/>
          </a:p>
          <a:p>
            <a:pPr marL="609600" lvl="0" indent="-457200" algn="l" rtl="0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-US">
                <a:solidFill>
                  <a:srgbClr val="000000"/>
                </a:solidFill>
              </a:rPr>
              <a:t>Need help with the setup?</a:t>
            </a:r>
            <a:endParaRPr>
              <a:solidFill>
                <a:srgbClr val="000000"/>
              </a:solidFill>
            </a:endParaRPr>
          </a:p>
          <a:p>
            <a:pPr marL="1219200" lvl="1" indent="-425450" algn="l" rtl="0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900"/>
              <a:buChar char="○"/>
            </a:pPr>
            <a:r>
              <a:rPr lang="en-US">
                <a:solidFill>
                  <a:srgbClr val="000000"/>
                </a:solidFill>
              </a:rPr>
              <a:t>Today after class (4:30-5pm) with Himil –– GHC 8th floor (by printer)</a:t>
            </a:r>
            <a:endParaRPr>
              <a:solidFill>
                <a:srgbClr val="000000"/>
              </a:solidFill>
            </a:endParaRPr>
          </a:p>
          <a:p>
            <a:pPr marL="1219200" lvl="1" indent="-425450" algn="l" rtl="0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900"/>
              <a:buChar char="○"/>
            </a:pPr>
            <a:r>
              <a:rPr lang="en-US">
                <a:solidFill>
                  <a:srgbClr val="000000"/>
                </a:solidFill>
              </a:rPr>
              <a:t>Tomorrow 10am-11am with Sebastian –– GHC 8009</a:t>
            </a:r>
            <a:br>
              <a:rPr lang="en-US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marL="609600" lvl="0" indent="-457200" algn="l" rtl="0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-US">
                <a:solidFill>
                  <a:srgbClr val="000000"/>
                </a:solidFill>
              </a:rPr>
              <a:t>Readings for Tuesday –– Scoping Case Studies:</a:t>
            </a:r>
            <a:endParaRPr>
              <a:solidFill>
                <a:srgbClr val="000000"/>
              </a:solidFill>
            </a:endParaRPr>
          </a:p>
          <a:p>
            <a:pPr marL="1219200" lvl="1" indent="-425450" algn="l" rtl="0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900"/>
              <a:buChar char="○"/>
            </a:pPr>
            <a:r>
              <a:rPr lang="en-US">
                <a:solidFill>
                  <a:srgbClr val="000000"/>
                </a:solidFill>
              </a:rPr>
              <a:t>Dengue Forecasting</a:t>
            </a:r>
            <a:endParaRPr>
              <a:solidFill>
                <a:srgbClr val="000000"/>
              </a:solidFill>
            </a:endParaRPr>
          </a:p>
          <a:p>
            <a:pPr marL="1219200" lvl="1" indent="-425450" algn="l" rtl="0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900"/>
              <a:buChar char="○"/>
            </a:pPr>
            <a:r>
              <a:rPr lang="en-US">
                <a:solidFill>
                  <a:srgbClr val="000000"/>
                </a:solidFill>
              </a:rPr>
              <a:t>Predicting Childhood Lead Poisoning</a:t>
            </a:r>
            <a:endParaRPr>
              <a:solidFill>
                <a:srgbClr val="000000"/>
              </a:solidFill>
            </a:endParaRPr>
          </a:p>
          <a:p>
            <a:pPr marL="1219200" lvl="1" indent="-425450" algn="l" rtl="0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900"/>
              <a:buChar char="○"/>
            </a:pPr>
            <a:r>
              <a:rPr lang="en-US">
                <a:solidFill>
                  <a:srgbClr val="000000"/>
                </a:solidFill>
              </a:rPr>
              <a:t>Algorithmic Decision Making in Health Care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68" name="Google Shape;268;g6dad9273e7_0_102"/>
          <p:cNvSpPr txBox="1">
            <a:spLocks noGrp="1"/>
          </p:cNvSpPr>
          <p:nvPr>
            <p:ph type="title"/>
          </p:nvPr>
        </p:nvSpPr>
        <p:spPr>
          <a:xfrm>
            <a:off x="415600" y="6"/>
            <a:ext cx="113607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Reminders </a:t>
            </a:r>
            <a:endParaRPr sz="48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4"/>
          <p:cNvSpPr txBox="1">
            <a:spLocks noGrp="1"/>
          </p:cNvSpPr>
          <p:nvPr>
            <p:ph type="body" idx="1"/>
          </p:nvPr>
        </p:nvSpPr>
        <p:spPr>
          <a:xfrm>
            <a:off x="415600" y="1536624"/>
            <a:ext cx="11360700" cy="525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57167" lvl="0" indent="-25716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Real and significant problem (with clear social impact)</a:t>
            </a:r>
            <a:endParaRPr sz="32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7168" lvl="0" indent="-53968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sz="32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57168" lvl="0" indent="-257168" algn="l" rtl="0">
              <a:spcBef>
                <a:spcPts val="853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Priority for the leadership of the organization</a:t>
            </a:r>
            <a:endParaRPr dirty="0"/>
          </a:p>
          <a:p>
            <a:pPr marL="257168" lvl="0" indent="-53968" algn="l" rtl="0">
              <a:spcBef>
                <a:spcPts val="853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sz="32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57168" lvl="0" indent="-257168" algn="l" rtl="0">
              <a:spcBef>
                <a:spcPts val="853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Commitments in place:</a:t>
            </a:r>
            <a:endParaRPr dirty="0"/>
          </a:p>
          <a:p>
            <a:pPr marL="557199" lvl="1" indent="-214308" algn="l" rtl="0">
              <a:spcBef>
                <a:spcPts val="853"/>
              </a:spcBef>
              <a:spcAft>
                <a:spcPts val="0"/>
              </a:spcAft>
              <a:buClr>
                <a:srgbClr val="000000"/>
              </a:buClr>
              <a:buSzPts val="2400"/>
              <a:buChar char="○"/>
            </a:pPr>
            <a:r>
              <a:rPr lang="en-US" sz="2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People commitment and data available to do the project</a:t>
            </a:r>
            <a:endParaRPr sz="2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57199" lvl="1" indent="-214308" algn="l" rtl="0">
              <a:spcBef>
                <a:spcPts val="853"/>
              </a:spcBef>
              <a:spcAft>
                <a:spcPts val="0"/>
              </a:spcAft>
              <a:buClr>
                <a:srgbClr val="000000"/>
              </a:buClr>
              <a:buSzPts val="2400"/>
              <a:buChar char="○"/>
            </a:pPr>
            <a:r>
              <a:rPr lang="en-US" sz="2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Commitment from the organization that owns data</a:t>
            </a:r>
            <a:endParaRPr dirty="0"/>
          </a:p>
          <a:p>
            <a:pPr marL="557199" lvl="1" indent="-214308" algn="l" rtl="0">
              <a:spcBef>
                <a:spcPts val="853"/>
              </a:spcBef>
              <a:spcAft>
                <a:spcPts val="0"/>
              </a:spcAft>
              <a:buClr>
                <a:srgbClr val="000000"/>
              </a:buClr>
              <a:buSzPts val="2400"/>
              <a:buChar char="○"/>
            </a:pPr>
            <a:r>
              <a:rPr lang="en-US" sz="2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Commitment to take actions and validate the solution</a:t>
            </a:r>
            <a:endParaRPr sz="2400" dirty="0"/>
          </a:p>
        </p:txBody>
      </p:sp>
      <p:sp>
        <p:nvSpPr>
          <p:cNvPr id="83" name="Google Shape;83;p4"/>
          <p:cNvSpPr txBox="1">
            <a:spLocks noGrp="1"/>
          </p:cNvSpPr>
          <p:nvPr>
            <p:ph type="title"/>
          </p:nvPr>
        </p:nvSpPr>
        <p:spPr>
          <a:xfrm>
            <a:off x="415600" y="6"/>
            <a:ext cx="113607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Before Scoping: Initial Screening Criteria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5"/>
          <p:cNvSpPr txBox="1"/>
          <p:nvPr/>
        </p:nvSpPr>
        <p:spPr>
          <a:xfrm>
            <a:off x="1981200" y="562451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5"/>
          <p:cNvSpPr txBox="1"/>
          <p:nvPr/>
        </p:nvSpPr>
        <p:spPr>
          <a:xfrm>
            <a:off x="4648200" y="562451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5"/>
          <p:cNvSpPr txBox="1"/>
          <p:nvPr/>
        </p:nvSpPr>
        <p:spPr>
          <a:xfrm>
            <a:off x="8077200" y="562451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5"/>
          <p:cNvSpPr txBox="1"/>
          <p:nvPr/>
        </p:nvSpPr>
        <p:spPr>
          <a:xfrm>
            <a:off x="1526024" y="5700726"/>
            <a:ext cx="9144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Center for Data Science and Public Policy</a:t>
            </a:r>
            <a:br>
              <a:rPr lang="en-US"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University of Chicago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5"/>
          <p:cNvSpPr txBox="1"/>
          <p:nvPr/>
        </p:nvSpPr>
        <p:spPr>
          <a:xfrm>
            <a:off x="1739600" y="5624526"/>
            <a:ext cx="1592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dsapp.uchicago.edu</a:t>
            </a:r>
            <a:endParaRPr/>
          </a:p>
        </p:txBody>
      </p:sp>
      <p:sp>
        <p:nvSpPr>
          <p:cNvPr id="99" name="Google Shape;99;p5"/>
          <p:cNvSpPr txBox="1"/>
          <p:nvPr/>
        </p:nvSpPr>
        <p:spPr>
          <a:xfrm>
            <a:off x="8906233" y="5624513"/>
            <a:ext cx="13047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@datascifellows</a:t>
            </a:r>
            <a:endParaRPr/>
          </a:p>
        </p:txBody>
      </p:sp>
      <p:sp>
        <p:nvSpPr>
          <p:cNvPr id="100" name="Google Shape;100;p5"/>
          <p:cNvSpPr txBox="1">
            <a:spLocks noGrp="1"/>
          </p:cNvSpPr>
          <p:nvPr>
            <p:ph type="body" idx="1"/>
          </p:nvPr>
        </p:nvSpPr>
        <p:spPr>
          <a:xfrm>
            <a:off x="415600" y="1536625"/>
            <a:ext cx="8421900" cy="50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189" lvl="0" indent="-228594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AutoNum type="arabicPeriod"/>
            </a:pPr>
            <a:r>
              <a:rPr lang="en-US" sz="2800" b="1"/>
              <a:t> Goals</a:t>
            </a:r>
            <a:r>
              <a:rPr lang="en-US" sz="2800"/>
              <a:t>: Define the goal(s) of the project</a:t>
            </a:r>
            <a:br>
              <a:rPr lang="en-US" sz="2800"/>
            </a:br>
            <a:endParaRPr sz="1200"/>
          </a:p>
          <a:p>
            <a:pPr marL="457189" lvl="0" indent="-228594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AutoNum type="arabicPeriod"/>
            </a:pPr>
            <a:r>
              <a:rPr lang="en-US" sz="2800" b="1"/>
              <a:t> Actions</a:t>
            </a:r>
            <a:r>
              <a:rPr lang="en-US" sz="2800"/>
              <a:t>: What actions/interventions will you inform?</a:t>
            </a:r>
            <a:br>
              <a:rPr lang="en-US" sz="2800"/>
            </a:br>
            <a:endParaRPr sz="1200"/>
          </a:p>
          <a:p>
            <a:pPr marL="457189" lvl="0" indent="-228594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AutoNum type="arabicPeriod"/>
            </a:pPr>
            <a:r>
              <a:rPr lang="en-US" sz="2800" b="1"/>
              <a:t> Data</a:t>
            </a:r>
            <a:r>
              <a:rPr lang="en-US" sz="2800"/>
              <a:t>: What data do you have internally? What data do you need? What can you augment from external and public sources?</a:t>
            </a:r>
            <a:br>
              <a:rPr lang="en-US" sz="2800"/>
            </a:br>
            <a:endParaRPr sz="1200"/>
          </a:p>
          <a:p>
            <a:pPr marL="457189" lvl="0" indent="-228594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AutoNum type="arabicPeriod"/>
            </a:pPr>
            <a:r>
              <a:rPr lang="en-US" sz="2800" b="1"/>
              <a:t> Analysis</a:t>
            </a:r>
            <a:r>
              <a:rPr lang="en-US" sz="2800"/>
              <a:t>: What analysis needs to be done? </a:t>
            </a:r>
            <a:br>
              <a:rPr lang="en-US" sz="2800"/>
            </a:br>
            <a:r>
              <a:rPr lang="en-US" sz="2800"/>
              <a:t>How will it be validated?</a:t>
            </a:r>
            <a:endParaRPr/>
          </a:p>
        </p:txBody>
      </p:sp>
      <p:sp>
        <p:nvSpPr>
          <p:cNvPr id="101" name="Google Shape;101;p5"/>
          <p:cNvSpPr txBox="1">
            <a:spLocks noGrp="1"/>
          </p:cNvSpPr>
          <p:nvPr>
            <p:ph type="title"/>
          </p:nvPr>
        </p:nvSpPr>
        <p:spPr>
          <a:xfrm>
            <a:off x="415600" y="-1"/>
            <a:ext cx="113607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600"/>
              <a:t>Actionable and Goal-Driven Project Scope</a:t>
            </a:r>
            <a:endParaRPr sz="4600"/>
          </a:p>
        </p:txBody>
      </p:sp>
      <p:pic>
        <p:nvPicPr>
          <p:cNvPr id="102" name="Google Shape;102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906232" y="1993197"/>
            <a:ext cx="3068139" cy="30681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7"/>
          <p:cNvSpPr/>
          <p:nvPr/>
        </p:nvSpPr>
        <p:spPr>
          <a:xfrm>
            <a:off x="1142276" y="1569010"/>
            <a:ext cx="2234906" cy="1783793"/>
          </a:xfrm>
          <a:prstGeom prst="roundRect">
            <a:avLst>
              <a:gd name="adj" fmla="val 10000"/>
            </a:avLst>
          </a:prstGeom>
          <a:blipFill rotWithShape="1">
            <a:blip r:embed="rId3">
              <a:alphaModFix/>
            </a:blip>
            <a:stretch>
              <a:fillRect/>
            </a:stretch>
          </a:blip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7"/>
          <p:cNvSpPr/>
          <p:nvPr/>
        </p:nvSpPr>
        <p:spPr>
          <a:xfrm rot="10800000">
            <a:off x="515997" y="3341850"/>
            <a:ext cx="3487500" cy="3453000"/>
          </a:xfrm>
          <a:prstGeom prst="round2SameRect">
            <a:avLst>
              <a:gd name="adj1" fmla="val 10500"/>
              <a:gd name="adj2" fmla="val 0"/>
            </a:avLst>
          </a:prstGeom>
          <a:solidFill>
            <a:srgbClr val="BF504D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7"/>
          <p:cNvSpPr txBox="1"/>
          <p:nvPr/>
        </p:nvSpPr>
        <p:spPr>
          <a:xfrm>
            <a:off x="623238" y="3341925"/>
            <a:ext cx="3273000" cy="3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8900" tIns="248900" rIns="248900" bIns="2489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alibri"/>
              <a:buNone/>
            </a:pPr>
            <a:r>
              <a:rPr lang="en-US" sz="35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Efficiency</a:t>
            </a:r>
            <a:endParaRPr/>
          </a:p>
        </p:txBody>
      </p:sp>
      <p:sp>
        <p:nvSpPr>
          <p:cNvPr id="110" name="Google Shape;110;p7"/>
          <p:cNvSpPr/>
          <p:nvPr/>
        </p:nvSpPr>
        <p:spPr>
          <a:xfrm>
            <a:off x="5084061" y="1514585"/>
            <a:ext cx="2023876" cy="1892642"/>
          </a:xfrm>
          <a:prstGeom prst="roundRect">
            <a:avLst>
              <a:gd name="adj" fmla="val 10000"/>
            </a:avLst>
          </a:prstGeom>
          <a:blipFill rotWithShape="1">
            <a:blip r:embed="rId4">
              <a:alphaModFix/>
            </a:blip>
            <a:stretch>
              <a:fillRect/>
            </a:stretch>
          </a:blip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7"/>
          <p:cNvSpPr/>
          <p:nvPr/>
        </p:nvSpPr>
        <p:spPr>
          <a:xfrm rot="10800000">
            <a:off x="4352261" y="3341850"/>
            <a:ext cx="3487500" cy="3453000"/>
          </a:xfrm>
          <a:prstGeom prst="round2SameRect">
            <a:avLst>
              <a:gd name="adj1" fmla="val 10500"/>
              <a:gd name="adj2" fmla="val 0"/>
            </a:avLst>
          </a:prstGeom>
          <a:solidFill>
            <a:schemeClr val="accent3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7"/>
          <p:cNvSpPr txBox="1"/>
          <p:nvPr/>
        </p:nvSpPr>
        <p:spPr>
          <a:xfrm>
            <a:off x="4459501" y="3341925"/>
            <a:ext cx="3273000" cy="3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8900" tIns="248900" rIns="248900" bIns="2489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alibri"/>
              <a:buNone/>
            </a:pPr>
            <a:r>
              <a:rPr lang="en-US" sz="35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Effectiveness</a:t>
            </a:r>
            <a:endParaRPr/>
          </a:p>
        </p:txBody>
      </p:sp>
      <p:sp>
        <p:nvSpPr>
          <p:cNvPr id="113" name="Google Shape;113;p7"/>
          <p:cNvSpPr/>
          <p:nvPr/>
        </p:nvSpPr>
        <p:spPr>
          <a:xfrm>
            <a:off x="8928318" y="1579900"/>
            <a:ext cx="2007904" cy="1762013"/>
          </a:xfrm>
          <a:prstGeom prst="roundRect">
            <a:avLst>
              <a:gd name="adj" fmla="val 10000"/>
            </a:avLst>
          </a:prstGeom>
          <a:blipFill rotWithShape="1">
            <a:blip r:embed="rId5">
              <a:alphaModFix/>
            </a:blip>
            <a:stretch>
              <a:fillRect t="999" b="999"/>
            </a:stretch>
          </a:blip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7"/>
          <p:cNvSpPr/>
          <p:nvPr/>
        </p:nvSpPr>
        <p:spPr>
          <a:xfrm rot="10800000">
            <a:off x="8188525" y="3341850"/>
            <a:ext cx="3487500" cy="3453000"/>
          </a:xfrm>
          <a:prstGeom prst="round2SameRect">
            <a:avLst>
              <a:gd name="adj1" fmla="val 10500"/>
              <a:gd name="adj2" fmla="val 0"/>
            </a:avLst>
          </a:prstGeom>
          <a:solidFill>
            <a:schemeClr val="accent4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7"/>
          <p:cNvSpPr txBox="1"/>
          <p:nvPr/>
        </p:nvSpPr>
        <p:spPr>
          <a:xfrm>
            <a:off x="8188501" y="3341925"/>
            <a:ext cx="3380264" cy="3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8900" tIns="248900" rIns="248900" bIns="2489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alibri"/>
              <a:buNone/>
            </a:pPr>
            <a:r>
              <a:rPr lang="en-US" sz="35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Equity/Fairness</a:t>
            </a:r>
            <a:endParaRPr dirty="0"/>
          </a:p>
        </p:txBody>
      </p:sp>
      <p:sp>
        <p:nvSpPr>
          <p:cNvPr id="116" name="Google Shape;116;p7"/>
          <p:cNvSpPr txBox="1">
            <a:spLocks noGrp="1"/>
          </p:cNvSpPr>
          <p:nvPr>
            <p:ph type="title"/>
          </p:nvPr>
        </p:nvSpPr>
        <p:spPr>
          <a:xfrm>
            <a:off x="415600" y="6"/>
            <a:ext cx="113607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Step 1: Determine Goals</a:t>
            </a:r>
            <a:endParaRPr sz="48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6"/>
          <p:cNvSpPr txBox="1">
            <a:spLocks noGrp="1"/>
          </p:cNvSpPr>
          <p:nvPr>
            <p:ph type="body" idx="1"/>
          </p:nvPr>
        </p:nvSpPr>
        <p:spPr>
          <a:xfrm>
            <a:off x="415600" y="17652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188" lvl="0" indent="-22859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2800" dirty="0"/>
              <a:t> </a:t>
            </a:r>
            <a:r>
              <a:rPr lang="en-US" sz="2800" dirty="0">
                <a:solidFill>
                  <a:srgbClr val="000000"/>
                </a:solidFill>
              </a:rPr>
              <a:t>Goals need to be measurable and concrete</a:t>
            </a:r>
            <a:br>
              <a:rPr lang="en-US" sz="2800" dirty="0">
                <a:solidFill>
                  <a:srgbClr val="000000"/>
                </a:solidFill>
              </a:rPr>
            </a:br>
            <a:endParaRPr sz="2000" dirty="0">
              <a:solidFill>
                <a:srgbClr val="000000"/>
              </a:solidFill>
            </a:endParaRPr>
          </a:p>
          <a:p>
            <a:pPr marL="457188" lvl="0" indent="-228593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2800" dirty="0">
                <a:solidFill>
                  <a:srgbClr val="000000"/>
                </a:solidFill>
              </a:rPr>
              <a:t> </a:t>
            </a:r>
            <a:r>
              <a:rPr lang="en-US" sz="2800" dirty="0">
                <a:solidFill>
                  <a:srgbClr val="FF0000"/>
                </a:solidFill>
              </a:rPr>
              <a:t>Goal is NOT to build a model or a map or dashboard, make a prediction, etc.</a:t>
            </a:r>
            <a:endParaRPr sz="2800" dirty="0">
              <a:solidFill>
                <a:srgbClr val="FF0000"/>
              </a:solidFill>
            </a:endParaRPr>
          </a:p>
          <a:p>
            <a:pPr marL="457189" lvl="0" indent="-2539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sz="2000" dirty="0">
              <a:solidFill>
                <a:srgbClr val="000000"/>
              </a:solidFill>
            </a:endParaRPr>
          </a:p>
          <a:p>
            <a:pPr marL="457188" lvl="0" indent="-228593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2800" dirty="0">
                <a:solidFill>
                  <a:srgbClr val="000000"/>
                </a:solidFill>
              </a:rPr>
              <a:t> What are the relative priorities and tradeoffs for each goal?</a:t>
            </a:r>
            <a:br>
              <a:rPr lang="en-US" sz="2800" dirty="0">
                <a:solidFill>
                  <a:srgbClr val="000000"/>
                </a:solidFill>
              </a:rPr>
            </a:br>
            <a:endParaRPr sz="2000" dirty="0">
              <a:solidFill>
                <a:srgbClr val="000000"/>
              </a:solidFill>
            </a:endParaRPr>
          </a:p>
          <a:p>
            <a:pPr marL="457188" lvl="0" indent="-228593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2800" dirty="0">
                <a:solidFill>
                  <a:srgbClr val="000000"/>
                </a:solidFill>
              </a:rPr>
              <a:t> What constraints do you face in achieving these goals?</a:t>
            </a:r>
            <a:br>
              <a:rPr lang="en-US" sz="2800" dirty="0">
                <a:solidFill>
                  <a:srgbClr val="000000"/>
                </a:solidFill>
              </a:rPr>
            </a:br>
            <a:endParaRPr sz="2000" dirty="0">
              <a:solidFill>
                <a:srgbClr val="000000"/>
              </a:solidFill>
            </a:endParaRPr>
          </a:p>
          <a:p>
            <a:pPr marL="457189" lvl="0" indent="-228594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2800" dirty="0">
                <a:solidFill>
                  <a:srgbClr val="000000"/>
                </a:solidFill>
              </a:rPr>
              <a:t>Need to get different “stakeholders” involved up front</a:t>
            </a:r>
            <a:endParaRPr sz="2800" dirty="0">
              <a:solidFill>
                <a:srgbClr val="000000"/>
              </a:solidFill>
            </a:endParaRPr>
          </a:p>
          <a:p>
            <a:pPr marL="431794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sz="2800" dirty="0"/>
          </a:p>
          <a:p>
            <a:pPr marL="457189" lvl="0" indent="-2539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sz="2800" dirty="0"/>
          </a:p>
        </p:txBody>
      </p:sp>
      <p:sp>
        <p:nvSpPr>
          <p:cNvPr id="122" name="Google Shape;122;p6"/>
          <p:cNvSpPr txBox="1">
            <a:spLocks noGrp="1"/>
          </p:cNvSpPr>
          <p:nvPr>
            <p:ph type="title"/>
          </p:nvPr>
        </p:nvSpPr>
        <p:spPr>
          <a:xfrm>
            <a:off x="415600" y="6"/>
            <a:ext cx="113607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Step 1: Determine Goals</a:t>
            </a:r>
            <a:endParaRPr sz="4800"/>
          </a:p>
        </p:txBody>
      </p:sp>
      <p:sp>
        <p:nvSpPr>
          <p:cNvPr id="123" name="Google Shape;123;p6"/>
          <p:cNvSpPr txBox="1"/>
          <p:nvPr/>
        </p:nvSpPr>
        <p:spPr>
          <a:xfrm>
            <a:off x="1981200" y="562451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6"/>
          <p:cNvSpPr txBox="1"/>
          <p:nvPr/>
        </p:nvSpPr>
        <p:spPr>
          <a:xfrm>
            <a:off x="4648200" y="562451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9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57168" lvl="0" indent="-257168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/>
              <a:t>Can I detect who’s going to get lead poisoning early?</a:t>
            </a:r>
            <a:endParaRPr/>
          </a:p>
          <a:p>
            <a:pPr marL="257168" lvl="0" indent="-13016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/>
          </a:p>
          <a:p>
            <a:pPr marL="257168" lvl="0" indent="-25716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/>
              <a:t>Can I determine which home inspections to prioritize?</a:t>
            </a:r>
            <a:endParaRPr/>
          </a:p>
          <a:p>
            <a:pPr marL="257168" lvl="0" indent="-13016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/>
          </a:p>
          <a:p>
            <a:pPr marL="257168" lvl="0" indent="-25716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/>
              <a:t>How do I improve the scheduling and assignment of my medics/ambulances/firetrucks?</a:t>
            </a:r>
            <a:endParaRPr/>
          </a:p>
          <a:p>
            <a:pPr marL="257168" lvl="0" indent="-13016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/>
          </a:p>
          <a:p>
            <a:pPr marL="257168" lvl="0" indent="-25716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/>
              <a:t>Can I route citizen requests more efficiently and effectively?</a:t>
            </a:r>
            <a:endParaRPr/>
          </a:p>
          <a:p>
            <a:pPr marL="257168" lvl="0" indent="-13016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/>
          </a:p>
          <a:p>
            <a:pPr marL="257168" lvl="0" indent="-25716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/>
              <a:t>Which policies do I modify to improve maternal mortality ?</a:t>
            </a:r>
            <a:endParaRPr/>
          </a:p>
          <a:p>
            <a:pPr marL="257168" lvl="0" indent="-13016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/>
          </a:p>
          <a:p>
            <a:pPr marL="257168" lvl="0" indent="-25716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/>
              <a:t>How much impact is my after-school program having?</a:t>
            </a:r>
            <a:endParaRPr/>
          </a:p>
          <a:p>
            <a:pPr marL="257168" lvl="0" indent="-13016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/>
          </a:p>
          <a:p>
            <a:pPr marL="257168" lvl="0" indent="-25716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/>
              <a:t>Can I get data that helps me match employers with employees ? </a:t>
            </a:r>
            <a:endParaRPr/>
          </a:p>
        </p:txBody>
      </p:sp>
      <p:sp>
        <p:nvSpPr>
          <p:cNvPr id="131" name="Google Shape;131;p9"/>
          <p:cNvSpPr txBox="1">
            <a:spLocks noGrp="1"/>
          </p:cNvSpPr>
          <p:nvPr>
            <p:ph type="title"/>
          </p:nvPr>
        </p:nvSpPr>
        <p:spPr>
          <a:xfrm>
            <a:off x="415600" y="6"/>
            <a:ext cx="113607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Problem Templates</a:t>
            </a:r>
            <a:endParaRPr sz="4800"/>
          </a:p>
        </p:txBody>
      </p:sp>
      <p:sp>
        <p:nvSpPr>
          <p:cNvPr id="132" name="Google Shape;132;p9"/>
          <p:cNvSpPr/>
          <p:nvPr/>
        </p:nvSpPr>
        <p:spPr>
          <a:xfrm>
            <a:off x="2222224" y="1599800"/>
            <a:ext cx="3716700" cy="284700"/>
          </a:xfrm>
          <a:prstGeom prst="rect">
            <a:avLst/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endParaRPr/>
          </a:p>
        </p:txBody>
      </p:sp>
      <p:sp>
        <p:nvSpPr>
          <p:cNvPr id="133" name="Google Shape;133;p9"/>
          <p:cNvSpPr/>
          <p:nvPr/>
        </p:nvSpPr>
        <p:spPr>
          <a:xfrm>
            <a:off x="3394900" y="2355900"/>
            <a:ext cx="1950600" cy="324900"/>
          </a:xfrm>
          <a:prstGeom prst="rect">
            <a:avLst/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endParaRPr/>
          </a:p>
        </p:txBody>
      </p:sp>
      <p:sp>
        <p:nvSpPr>
          <p:cNvPr id="134" name="Google Shape;134;p9"/>
          <p:cNvSpPr/>
          <p:nvPr/>
        </p:nvSpPr>
        <p:spPr>
          <a:xfrm>
            <a:off x="2086425" y="3999900"/>
            <a:ext cx="1802100" cy="318900"/>
          </a:xfrm>
          <a:prstGeom prst="rect">
            <a:avLst/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endParaRPr/>
          </a:p>
        </p:txBody>
      </p:sp>
      <p:sp>
        <p:nvSpPr>
          <p:cNvPr id="135" name="Google Shape;135;p9"/>
          <p:cNvSpPr/>
          <p:nvPr/>
        </p:nvSpPr>
        <p:spPr>
          <a:xfrm>
            <a:off x="3177400" y="5525500"/>
            <a:ext cx="2662500" cy="373200"/>
          </a:xfrm>
          <a:prstGeom prst="rect">
            <a:avLst/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endParaRPr/>
          </a:p>
        </p:txBody>
      </p:sp>
      <p:sp>
        <p:nvSpPr>
          <p:cNvPr id="136" name="Google Shape;136;p9"/>
          <p:cNvSpPr/>
          <p:nvPr/>
        </p:nvSpPr>
        <p:spPr>
          <a:xfrm>
            <a:off x="4052200" y="6367375"/>
            <a:ext cx="3716700" cy="381000"/>
          </a:xfrm>
          <a:prstGeom prst="rect">
            <a:avLst/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endParaRPr/>
          </a:p>
        </p:txBody>
      </p:sp>
      <p:sp>
        <p:nvSpPr>
          <p:cNvPr id="137" name="Google Shape;137;p9"/>
          <p:cNvSpPr/>
          <p:nvPr/>
        </p:nvSpPr>
        <p:spPr>
          <a:xfrm>
            <a:off x="6662250" y="3168950"/>
            <a:ext cx="3716700" cy="369600"/>
          </a:xfrm>
          <a:prstGeom prst="rect">
            <a:avLst/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endParaRPr/>
          </a:p>
        </p:txBody>
      </p:sp>
      <p:sp>
        <p:nvSpPr>
          <p:cNvPr id="138" name="Google Shape;138;p9"/>
          <p:cNvSpPr/>
          <p:nvPr/>
        </p:nvSpPr>
        <p:spPr>
          <a:xfrm>
            <a:off x="5019775" y="4766500"/>
            <a:ext cx="2018400" cy="372900"/>
          </a:xfrm>
          <a:prstGeom prst="rect">
            <a:avLst/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8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594" lvl="1" indent="-228594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7"/>
              <a:buChar char="•"/>
            </a:pPr>
            <a:r>
              <a:rPr lang="en-US" sz="2667">
                <a:solidFill>
                  <a:srgbClr val="000000"/>
                </a:solidFill>
              </a:rPr>
              <a:t>Early Warning Systems</a:t>
            </a:r>
            <a:endParaRPr>
              <a:solidFill>
                <a:srgbClr val="000000"/>
              </a:solidFill>
            </a:endParaRPr>
          </a:p>
          <a:p>
            <a:pPr marL="228594" lvl="1" indent="-228594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667"/>
              <a:buChar char="•"/>
            </a:pPr>
            <a:r>
              <a:rPr lang="en-US" sz="2667">
                <a:solidFill>
                  <a:srgbClr val="000000"/>
                </a:solidFill>
              </a:rPr>
              <a:t>Compliance/Inspections/Audits</a:t>
            </a:r>
            <a:endParaRPr>
              <a:solidFill>
                <a:srgbClr val="000000"/>
              </a:solidFill>
            </a:endParaRPr>
          </a:p>
          <a:p>
            <a:pPr marL="228594" lvl="1" indent="-228594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667"/>
              <a:buChar char="•"/>
            </a:pPr>
            <a:r>
              <a:rPr lang="en-US" sz="2667">
                <a:solidFill>
                  <a:srgbClr val="000000"/>
                </a:solidFill>
              </a:rPr>
              <a:t>Routing (Physical or Virtual)</a:t>
            </a:r>
            <a:endParaRPr>
              <a:solidFill>
                <a:srgbClr val="000000"/>
              </a:solidFill>
            </a:endParaRPr>
          </a:p>
          <a:p>
            <a:pPr marL="228594" lvl="1" indent="-228594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667"/>
              <a:buChar char="•"/>
            </a:pPr>
            <a:r>
              <a:rPr lang="en-US" sz="2667">
                <a:solidFill>
                  <a:srgbClr val="000000"/>
                </a:solidFill>
              </a:rPr>
              <a:t>Scheduling</a:t>
            </a:r>
            <a:endParaRPr>
              <a:solidFill>
                <a:srgbClr val="000000"/>
              </a:solidFill>
            </a:endParaRPr>
          </a:p>
          <a:p>
            <a:pPr marL="228594" lvl="1" indent="-228594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667"/>
              <a:buChar char="•"/>
            </a:pPr>
            <a:r>
              <a:rPr lang="en-US" sz="2667">
                <a:solidFill>
                  <a:srgbClr val="000000"/>
                </a:solidFill>
              </a:rPr>
              <a:t>Policy Evaluation</a:t>
            </a:r>
            <a:endParaRPr>
              <a:solidFill>
                <a:srgbClr val="000000"/>
              </a:solidFill>
            </a:endParaRPr>
          </a:p>
          <a:p>
            <a:pPr marL="228594" lvl="1" indent="-228594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667"/>
              <a:buChar char="•"/>
            </a:pPr>
            <a:r>
              <a:rPr lang="en-US" sz="2667">
                <a:solidFill>
                  <a:srgbClr val="000000"/>
                </a:solidFill>
              </a:rPr>
              <a:t>Policy Hypothesis Generation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44" name="Google Shape;144;p8"/>
          <p:cNvSpPr txBox="1">
            <a:spLocks noGrp="1"/>
          </p:cNvSpPr>
          <p:nvPr>
            <p:ph type="title"/>
          </p:nvPr>
        </p:nvSpPr>
        <p:spPr>
          <a:xfrm>
            <a:off x="415600" y="7"/>
            <a:ext cx="113607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Types of Problems</a:t>
            </a:r>
            <a:endParaRPr sz="48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0"/>
          <p:cNvSpPr txBox="1">
            <a:spLocks noGrp="1"/>
          </p:cNvSpPr>
          <p:nvPr>
            <p:ph type="body" idx="1"/>
          </p:nvPr>
        </p:nvSpPr>
        <p:spPr>
          <a:xfrm>
            <a:off x="415600" y="1536624"/>
            <a:ext cx="11360700" cy="507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188" lvl="0" indent="-228593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>
                <a:solidFill>
                  <a:srgbClr val="000000"/>
                </a:solidFill>
              </a:rPr>
              <a:t>What interventions do I have access to?</a:t>
            </a:r>
            <a:br>
              <a:rPr lang="en-US" sz="3200">
                <a:solidFill>
                  <a:srgbClr val="000000"/>
                </a:solidFill>
              </a:rPr>
            </a:br>
            <a:endParaRPr sz="1600">
              <a:solidFill>
                <a:srgbClr val="000000"/>
              </a:solidFill>
            </a:endParaRPr>
          </a:p>
          <a:p>
            <a:pPr marL="457189" lvl="0" indent="-228594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>
                <a:solidFill>
                  <a:srgbClr val="000000"/>
                </a:solidFill>
              </a:rPr>
              <a:t>What would they do differently if they had more information/knew where their interventions were most likely to be effective?</a:t>
            </a:r>
            <a:endParaRPr>
              <a:solidFill>
                <a:srgbClr val="000000"/>
              </a:solidFill>
            </a:endParaRPr>
          </a:p>
          <a:p>
            <a:pPr marL="228594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sz="1600">
              <a:solidFill>
                <a:srgbClr val="000000"/>
              </a:solidFill>
            </a:endParaRPr>
          </a:p>
          <a:p>
            <a:pPr marL="457189" lvl="0" indent="-228594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>
                <a:solidFill>
                  <a:srgbClr val="000000"/>
                </a:solidFill>
              </a:rPr>
              <a:t>Informing these actions:</a:t>
            </a:r>
            <a:endParaRPr>
              <a:solidFill>
                <a:srgbClr val="000000"/>
              </a:solidFill>
            </a:endParaRPr>
          </a:p>
          <a:p>
            <a:pPr marL="914377" lvl="1" indent="-359845" algn="l" rtl="0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○"/>
            </a:pPr>
            <a:r>
              <a:rPr lang="en-US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Who? (to target for each action)</a:t>
            </a:r>
            <a:endParaRPr sz="2400">
              <a:solidFill>
                <a:srgbClr val="000000"/>
              </a:solidFill>
            </a:endParaRPr>
          </a:p>
          <a:p>
            <a:pPr marL="914377" lvl="1" indent="-359845" algn="l" rtl="0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○"/>
            </a:pPr>
            <a:r>
              <a:rPr lang="en-US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What? (to say to them)</a:t>
            </a: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377" lvl="1" indent="-359845" algn="l" rtl="0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○"/>
            </a:pPr>
            <a:r>
              <a:rPr lang="en-US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How? (to use different communication channels)</a:t>
            </a: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10"/>
          <p:cNvSpPr txBox="1">
            <a:spLocks noGrp="1"/>
          </p:cNvSpPr>
          <p:nvPr>
            <p:ph type="title"/>
          </p:nvPr>
        </p:nvSpPr>
        <p:spPr>
          <a:xfrm>
            <a:off x="0" y="0"/>
            <a:ext cx="121920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600">
                <a:solidFill>
                  <a:schemeClr val="lt1"/>
                </a:solidFill>
              </a:rPr>
              <a:t>Step 2: Identify Actions to achieve the goal</a:t>
            </a:r>
            <a:endParaRPr sz="46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1150</Words>
  <Application>Microsoft Macintosh PowerPoint</Application>
  <PresentationFormat>Widescreen</PresentationFormat>
  <Paragraphs>197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7" baseType="lpstr">
      <vt:lpstr>Arial</vt:lpstr>
      <vt:lpstr>Calibri</vt:lpstr>
      <vt:lpstr>Simple Light</vt:lpstr>
      <vt:lpstr>PowerPoint Presentation</vt:lpstr>
      <vt:lpstr>Why Scoping is Critical</vt:lpstr>
      <vt:lpstr>Before Scoping: Initial Screening Criteria</vt:lpstr>
      <vt:lpstr>Actionable and Goal-Driven Project Scope</vt:lpstr>
      <vt:lpstr>Step 1: Determine Goals</vt:lpstr>
      <vt:lpstr>Step 1: Determine Goals</vt:lpstr>
      <vt:lpstr>Problem Templates</vt:lpstr>
      <vt:lpstr>Types of Problems</vt:lpstr>
      <vt:lpstr>Step 2: Identify Actions to achieve the goal</vt:lpstr>
      <vt:lpstr>Step 2: Identify Actions to achieve the goal</vt:lpstr>
      <vt:lpstr>Step 3: Data Sources</vt:lpstr>
      <vt:lpstr>Step 3: Data Sources</vt:lpstr>
      <vt:lpstr>Step 3: Data Sources</vt:lpstr>
      <vt:lpstr>Step 4: Analysis</vt:lpstr>
      <vt:lpstr>   Types of Analysis Capabilities</vt:lpstr>
      <vt:lpstr>Validation and Implementation Plan</vt:lpstr>
      <vt:lpstr>Creating a more equitable society</vt:lpstr>
      <vt:lpstr>Data and AI Ethics Issues</vt:lpstr>
      <vt:lpstr>Levels of control</vt:lpstr>
      <vt:lpstr>Data Ethics Questions</vt:lpstr>
      <vt:lpstr>A Few Things to Remember </vt:lpstr>
      <vt:lpstr>Project Scoping Worksheet</vt:lpstr>
      <vt:lpstr>Case Study</vt:lpstr>
      <vt:lpstr>Reminders 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Rayid Ghani</cp:lastModifiedBy>
  <cp:revision>1</cp:revision>
  <dcterms:created xsi:type="dcterms:W3CDTF">2020-01-14T19:43:43Z</dcterms:created>
  <dcterms:modified xsi:type="dcterms:W3CDTF">2020-08-13T15:04:45Z</dcterms:modified>
</cp:coreProperties>
</file>